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310" r:id="rId2"/>
    <p:sldId id="311" r:id="rId3"/>
    <p:sldId id="372" r:id="rId4"/>
    <p:sldId id="370" r:id="rId5"/>
    <p:sldId id="369" r:id="rId6"/>
    <p:sldId id="330" r:id="rId7"/>
    <p:sldId id="373" r:id="rId8"/>
    <p:sldId id="341" r:id="rId9"/>
    <p:sldId id="374" r:id="rId10"/>
    <p:sldId id="375" r:id="rId11"/>
    <p:sldId id="376" r:id="rId12"/>
    <p:sldId id="377" r:id="rId13"/>
    <p:sldId id="3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965A"/>
    <a:srgbClr val="F4F0ED"/>
    <a:srgbClr val="E1DCB3"/>
    <a:srgbClr val="8E6D48"/>
    <a:srgbClr val="F3EFEC"/>
    <a:srgbClr val="F2EEEB"/>
    <a:srgbClr val="F2EDEA"/>
    <a:srgbClr val="FCF8F7"/>
    <a:srgbClr val="FDF9F8"/>
    <a:srgbClr val="FBF7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0" autoAdjust="0"/>
    <p:restoredTop sz="94608" autoAdjust="0"/>
  </p:normalViewPr>
  <p:slideViewPr>
    <p:cSldViewPr snapToGrid="0">
      <p:cViewPr varScale="1">
        <p:scale>
          <a:sx n="83" d="100"/>
          <a:sy n="83" d="100"/>
        </p:scale>
        <p:origin x="643" y="6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697193-9FBC-44F5-8C5F-961DF10BD1F8}" type="datetimeFigureOut">
              <a:rPr lang="zh-CN" altLang="en-US" smtClean="0"/>
              <a:t>2021/10/28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9A0958-8093-4677-B24F-6148C8702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6082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31861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9A0958-8093-4677-B24F-6148C87027A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589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2021/10/28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2021/10/28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2021/10/28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2021/10/28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2021/10/28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2021/10/28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2021/10/28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2021/10/28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2021/10/28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2021/10/28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5BF3-2AE4-48BF-9C21-15C726714540}" type="datetimeFigureOut">
              <a:rPr lang="zh-CN" altLang="en-US" smtClean="0"/>
              <a:t>2021/10/28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0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C5BF3-2AE4-48BF-9C21-15C726714540}" type="datetimeFigureOut">
              <a:rPr lang="zh-CN" altLang="en-US" smtClean="0"/>
              <a:t>2021/10/28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12C8B-F767-4DCF-8CE6-E5739DBC5A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rgbClr val="F4F0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38907" b="32797"/>
          <a:stretch>
            <a:fillRect/>
          </a:stretch>
        </p:blipFill>
        <p:spPr>
          <a:xfrm rot="6406611" flipH="1">
            <a:off x="5042189" y="-578221"/>
            <a:ext cx="8416635" cy="6172201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C9BF6B4E-7D7C-4935-8DC9-E8B646C8204D}"/>
              </a:ext>
            </a:extLst>
          </p:cNvPr>
          <p:cNvSpPr/>
          <p:nvPr/>
        </p:nvSpPr>
        <p:spPr>
          <a:xfrm>
            <a:off x="771525" y="1257300"/>
            <a:ext cx="2521627" cy="4829175"/>
          </a:xfrm>
          <a:prstGeom prst="rect">
            <a:avLst/>
          </a:prstGeom>
          <a:noFill/>
          <a:ln w="28575">
            <a:solidFill>
              <a:srgbClr val="E1DC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1EE91C0-57D6-4987-9239-933FECE21D77}"/>
              </a:ext>
            </a:extLst>
          </p:cNvPr>
          <p:cNvSpPr/>
          <p:nvPr/>
        </p:nvSpPr>
        <p:spPr>
          <a:xfrm>
            <a:off x="1590392" y="2766541"/>
            <a:ext cx="5540721" cy="1810693"/>
          </a:xfrm>
          <a:prstGeom prst="rect">
            <a:avLst/>
          </a:prstGeom>
          <a:solidFill>
            <a:srgbClr val="F4F0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771525" y="2802061"/>
            <a:ext cx="83078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 smtClean="0">
                <a:solidFill>
                  <a:srgbClr val="B9965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社會局推廣社區式家事商談服務</a:t>
            </a:r>
            <a:endParaRPr lang="en-US" altLang="zh-TW" sz="4400" b="1" dirty="0" smtClean="0">
              <a:solidFill>
                <a:srgbClr val="B9965A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2052293" y="3879222"/>
            <a:ext cx="2588566" cy="495752"/>
            <a:chOff x="5885610" y="4438773"/>
            <a:chExt cx="3249344" cy="622301"/>
          </a:xfrm>
        </p:grpSpPr>
        <p:sp>
          <p:nvSpPr>
            <p:cNvPr id="20" name="椭圆 19"/>
            <p:cNvSpPr/>
            <p:nvPr/>
          </p:nvSpPr>
          <p:spPr>
            <a:xfrm>
              <a:off x="8512653" y="4438773"/>
              <a:ext cx="622301" cy="622301"/>
            </a:xfrm>
            <a:prstGeom prst="ellipse">
              <a:avLst/>
            </a:prstGeom>
            <a:solidFill>
              <a:srgbClr val="8E6D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rgbClr val="8E6D48"/>
                </a:solidFill>
              </a:endParaRPr>
            </a:p>
          </p:txBody>
        </p:sp>
        <p:sp>
          <p:nvSpPr>
            <p:cNvPr id="21" name="Freeform 90"/>
            <p:cNvSpPr>
              <a:spLocks noEditPoints="1"/>
            </p:cNvSpPr>
            <p:nvPr/>
          </p:nvSpPr>
          <p:spPr bwMode="auto">
            <a:xfrm>
              <a:off x="8741097" y="4587691"/>
              <a:ext cx="203511" cy="325219"/>
            </a:xfrm>
            <a:custGeom>
              <a:avLst/>
              <a:gdLst>
                <a:gd name="T0" fmla="*/ 102 w 102"/>
                <a:gd name="T1" fmla="*/ 92 h 163"/>
                <a:gd name="T2" fmla="*/ 0 w 102"/>
                <a:gd name="T3" fmla="*/ 0 h 163"/>
                <a:gd name="T4" fmla="*/ 0 w 102"/>
                <a:gd name="T5" fmla="*/ 0 h 163"/>
                <a:gd name="T6" fmla="*/ 0 w 102"/>
                <a:gd name="T7" fmla="*/ 137 h 163"/>
                <a:gd name="T8" fmla="*/ 36 w 102"/>
                <a:gd name="T9" fmla="*/ 114 h 163"/>
                <a:gd name="T10" fmla="*/ 57 w 102"/>
                <a:gd name="T11" fmla="*/ 163 h 163"/>
                <a:gd name="T12" fmla="*/ 83 w 102"/>
                <a:gd name="T13" fmla="*/ 152 h 163"/>
                <a:gd name="T14" fmla="*/ 61 w 102"/>
                <a:gd name="T15" fmla="*/ 102 h 163"/>
                <a:gd name="T16" fmla="*/ 102 w 102"/>
                <a:gd name="T17" fmla="*/ 92 h 163"/>
                <a:gd name="T18" fmla="*/ 41 w 102"/>
                <a:gd name="T19" fmla="*/ 93 h 163"/>
                <a:gd name="T20" fmla="*/ 28 w 102"/>
                <a:gd name="T21" fmla="*/ 102 h 163"/>
                <a:gd name="T22" fmla="*/ 14 w 102"/>
                <a:gd name="T23" fmla="*/ 111 h 163"/>
                <a:gd name="T24" fmla="*/ 14 w 102"/>
                <a:gd name="T25" fmla="*/ 30 h 163"/>
                <a:gd name="T26" fmla="*/ 74 w 102"/>
                <a:gd name="T27" fmla="*/ 85 h 163"/>
                <a:gd name="T28" fmla="*/ 57 w 102"/>
                <a:gd name="T29" fmla="*/ 89 h 163"/>
                <a:gd name="T30" fmla="*/ 41 w 102"/>
                <a:gd name="T31" fmla="*/ 9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2" h="163">
                  <a:moveTo>
                    <a:pt x="102" y="9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37"/>
                  </a:lnTo>
                  <a:lnTo>
                    <a:pt x="36" y="114"/>
                  </a:lnTo>
                  <a:lnTo>
                    <a:pt x="57" y="163"/>
                  </a:lnTo>
                  <a:lnTo>
                    <a:pt x="83" y="152"/>
                  </a:lnTo>
                  <a:lnTo>
                    <a:pt x="61" y="102"/>
                  </a:lnTo>
                  <a:lnTo>
                    <a:pt x="102" y="92"/>
                  </a:lnTo>
                  <a:close/>
                  <a:moveTo>
                    <a:pt x="41" y="93"/>
                  </a:moveTo>
                  <a:lnTo>
                    <a:pt x="28" y="102"/>
                  </a:lnTo>
                  <a:lnTo>
                    <a:pt x="14" y="111"/>
                  </a:lnTo>
                  <a:lnTo>
                    <a:pt x="14" y="30"/>
                  </a:lnTo>
                  <a:lnTo>
                    <a:pt x="74" y="85"/>
                  </a:lnTo>
                  <a:lnTo>
                    <a:pt x="57" y="89"/>
                  </a:lnTo>
                  <a:lnTo>
                    <a:pt x="41" y="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14924" tIns="57462" rIns="114924" bIns="57462" numCol="1" anchor="t" anchorCtr="0" compatLnSpc="1"/>
            <a:lstStyle/>
            <a:p>
              <a:endParaRPr lang="zh-CN" altLang="en-US" sz="1100">
                <a:solidFill>
                  <a:srgbClr val="8E6D48"/>
                </a:solidFill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6761291" y="4438773"/>
              <a:ext cx="622301" cy="622301"/>
            </a:xfrm>
            <a:prstGeom prst="ellipse">
              <a:avLst/>
            </a:prstGeom>
            <a:solidFill>
              <a:srgbClr val="8E6D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rgbClr val="8E6D48"/>
                </a:solidFill>
              </a:endParaRPr>
            </a:p>
          </p:txBody>
        </p:sp>
        <p:sp>
          <p:nvSpPr>
            <p:cNvPr id="23" name="Freeform 98"/>
            <p:cNvSpPr>
              <a:spLocks noEditPoints="1"/>
            </p:cNvSpPr>
            <p:nvPr/>
          </p:nvSpPr>
          <p:spPr bwMode="auto">
            <a:xfrm>
              <a:off x="6909831" y="4612254"/>
              <a:ext cx="325219" cy="275338"/>
            </a:xfrm>
            <a:custGeom>
              <a:avLst/>
              <a:gdLst>
                <a:gd name="T0" fmla="*/ 262 w 288"/>
                <a:gd name="T1" fmla="*/ 36 h 244"/>
                <a:gd name="T2" fmla="*/ 262 w 288"/>
                <a:gd name="T3" fmla="*/ 0 h 244"/>
                <a:gd name="T4" fmla="*/ 144 w 288"/>
                <a:gd name="T5" fmla="*/ 35 h 244"/>
                <a:gd name="T6" fmla="*/ 26 w 288"/>
                <a:gd name="T7" fmla="*/ 0 h 244"/>
                <a:gd name="T8" fmla="*/ 26 w 288"/>
                <a:gd name="T9" fmla="*/ 36 h 244"/>
                <a:gd name="T10" fmla="*/ 0 w 288"/>
                <a:gd name="T11" fmla="*/ 35 h 244"/>
                <a:gd name="T12" fmla="*/ 0 w 288"/>
                <a:gd name="T13" fmla="*/ 219 h 244"/>
                <a:gd name="T14" fmla="*/ 119 w 288"/>
                <a:gd name="T15" fmla="*/ 231 h 244"/>
                <a:gd name="T16" fmla="*/ 144 w 288"/>
                <a:gd name="T17" fmla="*/ 244 h 244"/>
                <a:gd name="T18" fmla="*/ 169 w 288"/>
                <a:gd name="T19" fmla="*/ 231 h 244"/>
                <a:gd name="T20" fmla="*/ 288 w 288"/>
                <a:gd name="T21" fmla="*/ 219 h 244"/>
                <a:gd name="T22" fmla="*/ 288 w 288"/>
                <a:gd name="T23" fmla="*/ 35 h 244"/>
                <a:gd name="T24" fmla="*/ 262 w 288"/>
                <a:gd name="T25" fmla="*/ 36 h 244"/>
                <a:gd name="T26" fmla="*/ 39 w 288"/>
                <a:gd name="T27" fmla="*/ 13 h 244"/>
                <a:gd name="T28" fmla="*/ 132 w 288"/>
                <a:gd name="T29" fmla="*/ 41 h 244"/>
                <a:gd name="T30" fmla="*/ 135 w 288"/>
                <a:gd name="T31" fmla="*/ 48 h 244"/>
                <a:gd name="T32" fmla="*/ 135 w 288"/>
                <a:gd name="T33" fmla="*/ 207 h 244"/>
                <a:gd name="T34" fmla="*/ 40 w 288"/>
                <a:gd name="T35" fmla="*/ 188 h 244"/>
                <a:gd name="T36" fmla="*/ 39 w 288"/>
                <a:gd name="T37" fmla="*/ 188 h 244"/>
                <a:gd name="T38" fmla="*/ 39 w 288"/>
                <a:gd name="T39" fmla="*/ 13 h 244"/>
                <a:gd name="T40" fmla="*/ 248 w 288"/>
                <a:gd name="T41" fmla="*/ 13 h 244"/>
                <a:gd name="T42" fmla="*/ 248 w 288"/>
                <a:gd name="T43" fmla="*/ 188 h 244"/>
                <a:gd name="T44" fmla="*/ 247 w 288"/>
                <a:gd name="T45" fmla="*/ 188 h 244"/>
                <a:gd name="T46" fmla="*/ 152 w 288"/>
                <a:gd name="T47" fmla="*/ 207 h 244"/>
                <a:gd name="T48" fmla="*/ 152 w 288"/>
                <a:gd name="T49" fmla="*/ 49 h 244"/>
                <a:gd name="T50" fmla="*/ 156 w 288"/>
                <a:gd name="T51" fmla="*/ 41 h 244"/>
                <a:gd name="T52" fmla="*/ 248 w 288"/>
                <a:gd name="T53" fmla="*/ 1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88" h="244">
                  <a:moveTo>
                    <a:pt x="262" y="36"/>
                  </a:moveTo>
                  <a:cubicBezTo>
                    <a:pt x="262" y="0"/>
                    <a:pt x="262" y="0"/>
                    <a:pt x="262" y="0"/>
                  </a:cubicBezTo>
                  <a:cubicBezTo>
                    <a:pt x="160" y="0"/>
                    <a:pt x="145" y="33"/>
                    <a:pt x="144" y="35"/>
                  </a:cubicBezTo>
                  <a:cubicBezTo>
                    <a:pt x="143" y="33"/>
                    <a:pt x="127" y="0"/>
                    <a:pt x="26" y="0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18" y="35"/>
                    <a:pt x="9" y="35"/>
                    <a:pt x="0" y="35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19"/>
                    <a:pt x="79" y="210"/>
                    <a:pt x="119" y="231"/>
                  </a:cubicBezTo>
                  <a:cubicBezTo>
                    <a:pt x="126" y="235"/>
                    <a:pt x="133" y="244"/>
                    <a:pt x="144" y="244"/>
                  </a:cubicBezTo>
                  <a:cubicBezTo>
                    <a:pt x="155" y="244"/>
                    <a:pt x="162" y="235"/>
                    <a:pt x="169" y="231"/>
                  </a:cubicBezTo>
                  <a:cubicBezTo>
                    <a:pt x="208" y="210"/>
                    <a:pt x="288" y="219"/>
                    <a:pt x="288" y="219"/>
                  </a:cubicBezTo>
                  <a:cubicBezTo>
                    <a:pt x="288" y="35"/>
                    <a:pt x="288" y="35"/>
                    <a:pt x="288" y="35"/>
                  </a:cubicBezTo>
                  <a:cubicBezTo>
                    <a:pt x="278" y="35"/>
                    <a:pt x="270" y="35"/>
                    <a:pt x="262" y="36"/>
                  </a:cubicBezTo>
                  <a:close/>
                  <a:moveTo>
                    <a:pt x="39" y="13"/>
                  </a:moveTo>
                  <a:cubicBezTo>
                    <a:pt x="117" y="16"/>
                    <a:pt x="131" y="39"/>
                    <a:pt x="132" y="41"/>
                  </a:cubicBezTo>
                  <a:cubicBezTo>
                    <a:pt x="135" y="48"/>
                    <a:pt x="135" y="48"/>
                    <a:pt x="135" y="48"/>
                  </a:cubicBezTo>
                  <a:cubicBezTo>
                    <a:pt x="135" y="207"/>
                    <a:pt x="135" y="207"/>
                    <a:pt x="135" y="207"/>
                  </a:cubicBezTo>
                  <a:cubicBezTo>
                    <a:pt x="107" y="191"/>
                    <a:pt x="66" y="188"/>
                    <a:pt x="40" y="188"/>
                  </a:cubicBezTo>
                  <a:cubicBezTo>
                    <a:pt x="40" y="188"/>
                    <a:pt x="39" y="188"/>
                    <a:pt x="39" y="188"/>
                  </a:cubicBezTo>
                  <a:lnTo>
                    <a:pt x="39" y="13"/>
                  </a:lnTo>
                  <a:close/>
                  <a:moveTo>
                    <a:pt x="248" y="13"/>
                  </a:moveTo>
                  <a:cubicBezTo>
                    <a:pt x="248" y="188"/>
                    <a:pt x="248" y="188"/>
                    <a:pt x="248" y="188"/>
                  </a:cubicBezTo>
                  <a:cubicBezTo>
                    <a:pt x="248" y="188"/>
                    <a:pt x="248" y="188"/>
                    <a:pt x="247" y="188"/>
                  </a:cubicBezTo>
                  <a:cubicBezTo>
                    <a:pt x="221" y="188"/>
                    <a:pt x="180" y="191"/>
                    <a:pt x="152" y="207"/>
                  </a:cubicBezTo>
                  <a:cubicBezTo>
                    <a:pt x="152" y="49"/>
                    <a:pt x="152" y="49"/>
                    <a:pt x="152" y="49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6" y="39"/>
                    <a:pt x="171" y="16"/>
                    <a:pt x="248" y="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14924" tIns="57462" rIns="114924" bIns="57462" numCol="1" anchor="t" anchorCtr="0" compatLnSpc="1"/>
            <a:lstStyle/>
            <a:p>
              <a:endParaRPr lang="zh-CN" altLang="en-US" sz="1100">
                <a:solidFill>
                  <a:srgbClr val="8E6D48"/>
                </a:solidFill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7636972" y="4438773"/>
              <a:ext cx="622301" cy="622301"/>
            </a:xfrm>
            <a:prstGeom prst="ellipse">
              <a:avLst/>
            </a:prstGeom>
            <a:solidFill>
              <a:srgbClr val="8E6D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rgbClr val="8E6D48"/>
                </a:solidFill>
              </a:endParaRPr>
            </a:p>
          </p:txBody>
        </p:sp>
        <p:sp>
          <p:nvSpPr>
            <p:cNvPr id="25" name="Freeform 242"/>
            <p:cNvSpPr>
              <a:spLocks noEditPoints="1"/>
            </p:cNvSpPr>
            <p:nvPr/>
          </p:nvSpPr>
          <p:spPr bwMode="auto">
            <a:xfrm>
              <a:off x="7756323" y="4554856"/>
              <a:ext cx="327213" cy="325219"/>
            </a:xfrm>
            <a:custGeom>
              <a:avLst/>
              <a:gdLst>
                <a:gd name="T0" fmla="*/ 164 w 164"/>
                <a:gd name="T1" fmla="*/ 0 h 163"/>
                <a:gd name="T2" fmla="*/ 164 w 164"/>
                <a:gd name="T3" fmla="*/ 0 h 163"/>
                <a:gd name="T4" fmla="*/ 0 w 164"/>
                <a:gd name="T5" fmla="*/ 163 h 163"/>
                <a:gd name="T6" fmla="*/ 0 w 164"/>
                <a:gd name="T7" fmla="*/ 163 h 163"/>
                <a:gd name="T8" fmla="*/ 164 w 164"/>
                <a:gd name="T9" fmla="*/ 163 h 163"/>
                <a:gd name="T10" fmla="*/ 164 w 164"/>
                <a:gd name="T11" fmla="*/ 0 h 163"/>
                <a:gd name="T12" fmla="*/ 129 w 164"/>
                <a:gd name="T13" fmla="*/ 42 h 163"/>
                <a:gd name="T14" fmla="*/ 137 w 164"/>
                <a:gd name="T15" fmla="*/ 50 h 163"/>
                <a:gd name="T16" fmla="*/ 132 w 164"/>
                <a:gd name="T17" fmla="*/ 55 h 163"/>
                <a:gd name="T18" fmla="*/ 125 w 164"/>
                <a:gd name="T19" fmla="*/ 47 h 163"/>
                <a:gd name="T20" fmla="*/ 129 w 164"/>
                <a:gd name="T21" fmla="*/ 42 h 163"/>
                <a:gd name="T22" fmla="*/ 115 w 164"/>
                <a:gd name="T23" fmla="*/ 56 h 163"/>
                <a:gd name="T24" fmla="*/ 130 w 164"/>
                <a:gd name="T25" fmla="*/ 71 h 163"/>
                <a:gd name="T26" fmla="*/ 125 w 164"/>
                <a:gd name="T27" fmla="*/ 75 h 163"/>
                <a:gd name="T28" fmla="*/ 111 w 164"/>
                <a:gd name="T29" fmla="*/ 60 h 163"/>
                <a:gd name="T30" fmla="*/ 115 w 164"/>
                <a:gd name="T31" fmla="*/ 56 h 163"/>
                <a:gd name="T32" fmla="*/ 102 w 164"/>
                <a:gd name="T33" fmla="*/ 69 h 163"/>
                <a:gd name="T34" fmla="*/ 110 w 164"/>
                <a:gd name="T35" fmla="*/ 77 h 163"/>
                <a:gd name="T36" fmla="*/ 105 w 164"/>
                <a:gd name="T37" fmla="*/ 82 h 163"/>
                <a:gd name="T38" fmla="*/ 97 w 164"/>
                <a:gd name="T39" fmla="*/ 74 h 163"/>
                <a:gd name="T40" fmla="*/ 102 w 164"/>
                <a:gd name="T41" fmla="*/ 69 h 163"/>
                <a:gd name="T42" fmla="*/ 88 w 164"/>
                <a:gd name="T43" fmla="*/ 83 h 163"/>
                <a:gd name="T44" fmla="*/ 102 w 164"/>
                <a:gd name="T45" fmla="*/ 98 h 163"/>
                <a:gd name="T46" fmla="*/ 98 w 164"/>
                <a:gd name="T47" fmla="*/ 102 h 163"/>
                <a:gd name="T48" fmla="*/ 84 w 164"/>
                <a:gd name="T49" fmla="*/ 88 h 163"/>
                <a:gd name="T50" fmla="*/ 88 w 164"/>
                <a:gd name="T51" fmla="*/ 83 h 163"/>
                <a:gd name="T52" fmla="*/ 75 w 164"/>
                <a:gd name="T53" fmla="*/ 97 h 163"/>
                <a:gd name="T54" fmla="*/ 83 w 164"/>
                <a:gd name="T55" fmla="*/ 105 h 163"/>
                <a:gd name="T56" fmla="*/ 78 w 164"/>
                <a:gd name="T57" fmla="*/ 109 h 163"/>
                <a:gd name="T58" fmla="*/ 70 w 164"/>
                <a:gd name="T59" fmla="*/ 101 h 163"/>
                <a:gd name="T60" fmla="*/ 75 w 164"/>
                <a:gd name="T61" fmla="*/ 97 h 163"/>
                <a:gd name="T62" fmla="*/ 61 w 164"/>
                <a:gd name="T63" fmla="*/ 110 h 163"/>
                <a:gd name="T64" fmla="*/ 75 w 164"/>
                <a:gd name="T65" fmla="*/ 125 h 163"/>
                <a:gd name="T66" fmla="*/ 71 w 164"/>
                <a:gd name="T67" fmla="*/ 129 h 163"/>
                <a:gd name="T68" fmla="*/ 56 w 164"/>
                <a:gd name="T69" fmla="*/ 115 h 163"/>
                <a:gd name="T70" fmla="*/ 61 w 164"/>
                <a:gd name="T71" fmla="*/ 110 h 163"/>
                <a:gd name="T72" fmla="*/ 51 w 164"/>
                <a:gd name="T73" fmla="*/ 136 h 163"/>
                <a:gd name="T74" fmla="*/ 43 w 164"/>
                <a:gd name="T75" fmla="*/ 128 h 163"/>
                <a:gd name="T76" fmla="*/ 47 w 164"/>
                <a:gd name="T77" fmla="*/ 124 h 163"/>
                <a:gd name="T78" fmla="*/ 55 w 164"/>
                <a:gd name="T79" fmla="*/ 132 h 163"/>
                <a:gd name="T80" fmla="*/ 51 w 164"/>
                <a:gd name="T81" fmla="*/ 136 h 163"/>
                <a:gd name="T82" fmla="*/ 136 w 164"/>
                <a:gd name="T83" fmla="*/ 136 h 163"/>
                <a:gd name="T84" fmla="*/ 82 w 164"/>
                <a:gd name="T85" fmla="*/ 136 h 163"/>
                <a:gd name="T86" fmla="*/ 136 w 164"/>
                <a:gd name="T87" fmla="*/ 81 h 163"/>
                <a:gd name="T88" fmla="*/ 136 w 164"/>
                <a:gd name="T89" fmla="*/ 136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64" h="163">
                  <a:moveTo>
                    <a:pt x="164" y="0"/>
                  </a:moveTo>
                  <a:lnTo>
                    <a:pt x="164" y="0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164" y="163"/>
                  </a:lnTo>
                  <a:lnTo>
                    <a:pt x="164" y="0"/>
                  </a:lnTo>
                  <a:close/>
                  <a:moveTo>
                    <a:pt x="129" y="42"/>
                  </a:moveTo>
                  <a:lnTo>
                    <a:pt x="137" y="50"/>
                  </a:lnTo>
                  <a:lnTo>
                    <a:pt x="132" y="55"/>
                  </a:lnTo>
                  <a:lnTo>
                    <a:pt x="125" y="47"/>
                  </a:lnTo>
                  <a:lnTo>
                    <a:pt x="129" y="42"/>
                  </a:lnTo>
                  <a:close/>
                  <a:moveTo>
                    <a:pt x="115" y="56"/>
                  </a:moveTo>
                  <a:lnTo>
                    <a:pt x="130" y="71"/>
                  </a:lnTo>
                  <a:lnTo>
                    <a:pt x="125" y="75"/>
                  </a:lnTo>
                  <a:lnTo>
                    <a:pt x="111" y="60"/>
                  </a:lnTo>
                  <a:lnTo>
                    <a:pt x="115" y="56"/>
                  </a:lnTo>
                  <a:close/>
                  <a:moveTo>
                    <a:pt x="102" y="69"/>
                  </a:moveTo>
                  <a:lnTo>
                    <a:pt x="110" y="77"/>
                  </a:lnTo>
                  <a:lnTo>
                    <a:pt x="105" y="82"/>
                  </a:lnTo>
                  <a:lnTo>
                    <a:pt x="97" y="74"/>
                  </a:lnTo>
                  <a:lnTo>
                    <a:pt x="102" y="69"/>
                  </a:lnTo>
                  <a:close/>
                  <a:moveTo>
                    <a:pt x="88" y="83"/>
                  </a:moveTo>
                  <a:lnTo>
                    <a:pt x="102" y="98"/>
                  </a:lnTo>
                  <a:lnTo>
                    <a:pt x="98" y="102"/>
                  </a:lnTo>
                  <a:lnTo>
                    <a:pt x="84" y="88"/>
                  </a:lnTo>
                  <a:lnTo>
                    <a:pt x="88" y="83"/>
                  </a:lnTo>
                  <a:close/>
                  <a:moveTo>
                    <a:pt x="75" y="97"/>
                  </a:moveTo>
                  <a:lnTo>
                    <a:pt x="83" y="105"/>
                  </a:lnTo>
                  <a:lnTo>
                    <a:pt x="78" y="109"/>
                  </a:lnTo>
                  <a:lnTo>
                    <a:pt x="70" y="101"/>
                  </a:lnTo>
                  <a:lnTo>
                    <a:pt x="75" y="97"/>
                  </a:lnTo>
                  <a:close/>
                  <a:moveTo>
                    <a:pt x="61" y="110"/>
                  </a:moveTo>
                  <a:lnTo>
                    <a:pt x="75" y="125"/>
                  </a:lnTo>
                  <a:lnTo>
                    <a:pt x="71" y="129"/>
                  </a:lnTo>
                  <a:lnTo>
                    <a:pt x="56" y="115"/>
                  </a:lnTo>
                  <a:lnTo>
                    <a:pt x="61" y="110"/>
                  </a:lnTo>
                  <a:close/>
                  <a:moveTo>
                    <a:pt x="51" y="136"/>
                  </a:moveTo>
                  <a:lnTo>
                    <a:pt x="43" y="128"/>
                  </a:lnTo>
                  <a:lnTo>
                    <a:pt x="47" y="124"/>
                  </a:lnTo>
                  <a:lnTo>
                    <a:pt x="55" y="132"/>
                  </a:lnTo>
                  <a:lnTo>
                    <a:pt x="51" y="136"/>
                  </a:lnTo>
                  <a:close/>
                  <a:moveTo>
                    <a:pt x="136" y="136"/>
                  </a:moveTo>
                  <a:lnTo>
                    <a:pt x="82" y="136"/>
                  </a:lnTo>
                  <a:lnTo>
                    <a:pt x="136" y="81"/>
                  </a:lnTo>
                  <a:lnTo>
                    <a:pt x="136" y="1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14924" tIns="57462" rIns="114924" bIns="57462" numCol="1" anchor="t" anchorCtr="0" compatLnSpc="1"/>
            <a:lstStyle/>
            <a:p>
              <a:endParaRPr lang="zh-CN" altLang="en-US" sz="1100">
                <a:solidFill>
                  <a:srgbClr val="8E6D48"/>
                </a:solidFill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5885610" y="4438773"/>
              <a:ext cx="622301" cy="622301"/>
              <a:chOff x="2724106" y="3957885"/>
              <a:chExt cx="622301" cy="622301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2724106" y="3957885"/>
                <a:ext cx="622301" cy="622301"/>
              </a:xfrm>
              <a:prstGeom prst="ellipse">
                <a:avLst/>
              </a:prstGeom>
              <a:solidFill>
                <a:srgbClr val="8E6D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rgbClr val="8E6D48"/>
                  </a:solidFill>
                </a:endParaRPr>
              </a:p>
            </p:txBody>
          </p:sp>
          <p:grpSp>
            <p:nvGrpSpPr>
              <p:cNvPr id="28" name="组合 27"/>
              <p:cNvGrpSpPr/>
              <p:nvPr/>
            </p:nvGrpSpPr>
            <p:grpSpPr>
              <a:xfrm>
                <a:off x="2872035" y="4106803"/>
                <a:ext cx="326442" cy="324464"/>
                <a:chOff x="4283702" y="1539998"/>
                <a:chExt cx="329209" cy="327214"/>
              </a:xfrm>
              <a:solidFill>
                <a:schemeClr val="bg1"/>
              </a:solidFill>
            </p:grpSpPr>
            <p:sp>
              <p:nvSpPr>
                <p:cNvPr id="29" name="Freeform 81"/>
                <p:cNvSpPr>
                  <a:spLocks noEditPoints="1"/>
                </p:cNvSpPr>
                <p:nvPr/>
              </p:nvSpPr>
              <p:spPr bwMode="auto">
                <a:xfrm>
                  <a:off x="4283702" y="1751490"/>
                  <a:ext cx="115722" cy="115722"/>
                </a:xfrm>
                <a:custGeom>
                  <a:avLst/>
                  <a:gdLst>
                    <a:gd name="T0" fmla="*/ 15 w 102"/>
                    <a:gd name="T1" fmla="*/ 40 h 102"/>
                    <a:gd name="T2" fmla="*/ 0 w 102"/>
                    <a:gd name="T3" fmla="*/ 87 h 102"/>
                    <a:gd name="T4" fmla="*/ 15 w 102"/>
                    <a:gd name="T5" fmla="*/ 102 h 102"/>
                    <a:gd name="T6" fmla="*/ 62 w 102"/>
                    <a:gd name="T7" fmla="*/ 87 h 102"/>
                    <a:gd name="T8" fmla="*/ 102 w 102"/>
                    <a:gd name="T9" fmla="*/ 32 h 102"/>
                    <a:gd name="T10" fmla="*/ 69 w 102"/>
                    <a:gd name="T11" fmla="*/ 0 h 102"/>
                    <a:gd name="T12" fmla="*/ 15 w 102"/>
                    <a:gd name="T13" fmla="*/ 40 h 102"/>
                    <a:gd name="T14" fmla="*/ 47 w 102"/>
                    <a:gd name="T15" fmla="*/ 68 h 102"/>
                    <a:gd name="T16" fmla="*/ 34 w 102"/>
                    <a:gd name="T17" fmla="*/ 68 h 102"/>
                    <a:gd name="T18" fmla="*/ 34 w 102"/>
                    <a:gd name="T19" fmla="*/ 55 h 102"/>
                    <a:gd name="T20" fmla="*/ 47 w 102"/>
                    <a:gd name="T21" fmla="*/ 55 h 102"/>
                    <a:gd name="T22" fmla="*/ 47 w 102"/>
                    <a:gd name="T23" fmla="*/ 68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2" h="102">
                      <a:moveTo>
                        <a:pt x="15" y="40"/>
                      </a:moveTo>
                      <a:cubicBezTo>
                        <a:pt x="22" y="50"/>
                        <a:pt x="16" y="69"/>
                        <a:pt x="0" y="87"/>
                      </a:cubicBezTo>
                      <a:cubicBezTo>
                        <a:pt x="15" y="102"/>
                        <a:pt x="15" y="102"/>
                        <a:pt x="15" y="102"/>
                      </a:cubicBezTo>
                      <a:cubicBezTo>
                        <a:pt x="32" y="87"/>
                        <a:pt x="52" y="80"/>
                        <a:pt x="62" y="87"/>
                      </a:cubicBezTo>
                      <a:cubicBezTo>
                        <a:pt x="102" y="32"/>
                        <a:pt x="102" y="32"/>
                        <a:pt x="102" y="32"/>
                      </a:cubicBezTo>
                      <a:cubicBezTo>
                        <a:pt x="69" y="0"/>
                        <a:pt x="69" y="0"/>
                        <a:pt x="69" y="0"/>
                      </a:cubicBezTo>
                      <a:lnTo>
                        <a:pt x="15" y="40"/>
                      </a:lnTo>
                      <a:close/>
                      <a:moveTo>
                        <a:pt x="47" y="68"/>
                      </a:moveTo>
                      <a:cubicBezTo>
                        <a:pt x="43" y="72"/>
                        <a:pt x="37" y="72"/>
                        <a:pt x="34" y="68"/>
                      </a:cubicBezTo>
                      <a:cubicBezTo>
                        <a:pt x="30" y="65"/>
                        <a:pt x="30" y="59"/>
                        <a:pt x="34" y="55"/>
                      </a:cubicBezTo>
                      <a:cubicBezTo>
                        <a:pt x="37" y="52"/>
                        <a:pt x="43" y="52"/>
                        <a:pt x="47" y="55"/>
                      </a:cubicBezTo>
                      <a:cubicBezTo>
                        <a:pt x="50" y="59"/>
                        <a:pt x="50" y="65"/>
                        <a:pt x="47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14924" tIns="57462" rIns="114924" bIns="57462" numCol="1" anchor="t" anchorCtr="0" compatLnSpc="1"/>
                <a:lstStyle/>
                <a:p>
                  <a:endParaRPr lang="zh-CN" altLang="en-US" sz="1100">
                    <a:solidFill>
                      <a:srgbClr val="8E6D48"/>
                    </a:solidFill>
                  </a:endParaRPr>
                </a:p>
              </p:txBody>
            </p:sp>
            <p:sp>
              <p:nvSpPr>
                <p:cNvPr id="30" name="Freeform 82"/>
                <p:cNvSpPr/>
                <p:nvPr/>
              </p:nvSpPr>
              <p:spPr bwMode="auto">
                <a:xfrm>
                  <a:off x="4363510" y="1539998"/>
                  <a:ext cx="249401" cy="247405"/>
                </a:xfrm>
                <a:custGeom>
                  <a:avLst/>
                  <a:gdLst>
                    <a:gd name="T0" fmla="*/ 209 w 220"/>
                    <a:gd name="T1" fmla="*/ 10 h 220"/>
                    <a:gd name="T2" fmla="*/ 171 w 220"/>
                    <a:gd name="T3" fmla="*/ 10 h 220"/>
                    <a:gd name="T4" fmla="*/ 53 w 220"/>
                    <a:gd name="T5" fmla="*/ 129 h 220"/>
                    <a:gd name="T6" fmla="*/ 48 w 220"/>
                    <a:gd name="T7" fmla="*/ 124 h 220"/>
                    <a:gd name="T8" fmla="*/ 0 w 220"/>
                    <a:gd name="T9" fmla="*/ 172 h 220"/>
                    <a:gd name="T10" fmla="*/ 48 w 220"/>
                    <a:gd name="T11" fmla="*/ 220 h 220"/>
                    <a:gd name="T12" fmla="*/ 96 w 220"/>
                    <a:gd name="T13" fmla="*/ 172 h 220"/>
                    <a:gd name="T14" fmla="*/ 91 w 220"/>
                    <a:gd name="T15" fmla="*/ 167 h 220"/>
                    <a:gd name="T16" fmla="*/ 209 w 220"/>
                    <a:gd name="T17" fmla="*/ 49 h 220"/>
                    <a:gd name="T18" fmla="*/ 209 w 220"/>
                    <a:gd name="T19" fmla="*/ 10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20" h="220">
                      <a:moveTo>
                        <a:pt x="209" y="10"/>
                      </a:moveTo>
                      <a:cubicBezTo>
                        <a:pt x="199" y="0"/>
                        <a:pt x="182" y="0"/>
                        <a:pt x="171" y="10"/>
                      </a:cubicBezTo>
                      <a:cubicBezTo>
                        <a:pt x="53" y="129"/>
                        <a:pt x="53" y="129"/>
                        <a:pt x="53" y="129"/>
                      </a:cubicBezTo>
                      <a:cubicBezTo>
                        <a:pt x="48" y="124"/>
                        <a:pt x="48" y="124"/>
                        <a:pt x="48" y="124"/>
                      </a:cubicBezTo>
                      <a:cubicBezTo>
                        <a:pt x="0" y="172"/>
                        <a:pt x="0" y="172"/>
                        <a:pt x="0" y="172"/>
                      </a:cubicBezTo>
                      <a:cubicBezTo>
                        <a:pt x="48" y="220"/>
                        <a:pt x="48" y="220"/>
                        <a:pt x="48" y="220"/>
                      </a:cubicBezTo>
                      <a:cubicBezTo>
                        <a:pt x="96" y="172"/>
                        <a:pt x="96" y="172"/>
                        <a:pt x="96" y="172"/>
                      </a:cubicBezTo>
                      <a:cubicBezTo>
                        <a:pt x="91" y="167"/>
                        <a:pt x="91" y="167"/>
                        <a:pt x="91" y="167"/>
                      </a:cubicBezTo>
                      <a:cubicBezTo>
                        <a:pt x="209" y="49"/>
                        <a:pt x="209" y="49"/>
                        <a:pt x="209" y="49"/>
                      </a:cubicBezTo>
                      <a:cubicBezTo>
                        <a:pt x="220" y="38"/>
                        <a:pt x="220" y="21"/>
                        <a:pt x="209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14924" tIns="57462" rIns="114924" bIns="57462" numCol="1" anchor="t" anchorCtr="0" compatLnSpc="1"/>
                <a:lstStyle/>
                <a:p>
                  <a:endParaRPr lang="zh-CN" altLang="en-US" sz="1100">
                    <a:solidFill>
                      <a:srgbClr val="8E6D48"/>
                    </a:solidFill>
                  </a:endParaRPr>
                </a:p>
              </p:txBody>
            </p:sp>
          </p:grpSp>
        </p:grpSp>
      </p:grpSp>
      <p:sp>
        <p:nvSpPr>
          <p:cNvPr id="18" name="文本框 17"/>
          <p:cNvSpPr txBox="1"/>
          <p:nvPr/>
        </p:nvSpPr>
        <p:spPr>
          <a:xfrm>
            <a:off x="2009101" y="3448392"/>
            <a:ext cx="340185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100" dirty="0" smtClean="0">
                <a:solidFill>
                  <a:srgbClr val="8E6D48"/>
                </a:solidFill>
                <a:latin typeface="+mj-lt"/>
                <a:ea typeface="幼圆" panose="02010509060101010101" pitchFamily="49" charset="-122"/>
              </a:rPr>
              <a:t>LINE TELEGREM</a:t>
            </a:r>
            <a:endParaRPr lang="zh-CN" altLang="en-US" sz="1100" dirty="0">
              <a:solidFill>
                <a:srgbClr val="8E6D48"/>
              </a:solidFill>
              <a:latin typeface="+mj-lt"/>
              <a:ea typeface="幼圆" panose="02010509060101010101" pitchFamily="49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2066303" y="3790874"/>
            <a:ext cx="4588898" cy="0"/>
          </a:xfrm>
          <a:prstGeom prst="line">
            <a:avLst/>
          </a:prstGeom>
          <a:ln>
            <a:solidFill>
              <a:srgbClr val="8E6D48">
                <a:alpha val="3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F3EF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rgbClr val="F2EE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/>
          <p:cNvSpPr txBox="1"/>
          <p:nvPr/>
        </p:nvSpPr>
        <p:spPr>
          <a:xfrm>
            <a:off x="634597" y="1037492"/>
            <a:ext cx="1598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目錄</a:t>
            </a:r>
            <a:endParaRPr lang="zh-CN" altLang="en-US" sz="4000" b="1" dirty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TextBox 13"/>
          <p:cNvSpPr txBox="1">
            <a:spLocks noChangeArrowheads="1"/>
          </p:cNvSpPr>
          <p:nvPr/>
        </p:nvSpPr>
        <p:spPr bwMode="auto">
          <a:xfrm>
            <a:off x="779141" y="1837461"/>
            <a:ext cx="124001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spcBef>
                <a:spcPct val="20000"/>
              </a:spcBef>
            </a:pPr>
            <a:r>
              <a:rPr lang="en-US" altLang="zh-CN" sz="1600">
                <a:solidFill>
                  <a:srgbClr val="8E6D48"/>
                </a:solidFill>
                <a:latin typeface="+mj-lt"/>
                <a:ea typeface="幼圆" panose="02010509060101010101" pitchFamily="49" charset="-122"/>
                <a:sym typeface="Arial" panose="020B0604020202020204" pitchFamily="34" charset="0"/>
              </a:rPr>
              <a:t>CONTENT</a:t>
            </a:r>
            <a:endParaRPr lang="en-US" altLang="zh-CN" sz="1600" dirty="0">
              <a:solidFill>
                <a:srgbClr val="8E6D48"/>
              </a:solidFill>
              <a:latin typeface="+mj-lt"/>
              <a:ea typeface="幼圆" panose="020105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45" name="文本框 15"/>
          <p:cNvSpPr txBox="1">
            <a:spLocks noChangeArrowheads="1"/>
          </p:cNvSpPr>
          <p:nvPr/>
        </p:nvSpPr>
        <p:spPr bwMode="auto">
          <a:xfrm>
            <a:off x="3238658" y="2709317"/>
            <a:ext cx="41214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緣起</a:t>
            </a:r>
            <a:endParaRPr lang="zh-CN" altLang="en-US" sz="3200" b="1" spc="300" dirty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文本框 17"/>
          <p:cNvSpPr txBox="1">
            <a:spLocks noChangeArrowheads="1"/>
          </p:cNvSpPr>
          <p:nvPr/>
        </p:nvSpPr>
        <p:spPr bwMode="auto">
          <a:xfrm>
            <a:off x="3238658" y="3569318"/>
            <a:ext cx="305049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資源</a:t>
            </a:r>
            <a:endParaRPr lang="zh-CN" altLang="en-US" sz="3200" b="1" spc="300" dirty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" name="文本框 14"/>
          <p:cNvSpPr txBox="1">
            <a:spLocks noChangeArrowheads="1"/>
          </p:cNvSpPr>
          <p:nvPr/>
        </p:nvSpPr>
        <p:spPr bwMode="auto">
          <a:xfrm>
            <a:off x="1916048" y="2663520"/>
            <a:ext cx="112377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600" dirty="0">
                <a:solidFill>
                  <a:srgbClr val="8E6D48"/>
                </a:solidFill>
                <a:latin typeface="+mn-lt"/>
                <a:ea typeface="张海山锐谐体" panose="02000000000000000000" pitchFamily="2" charset="-122"/>
              </a:rPr>
              <a:t>01</a:t>
            </a:r>
            <a:endParaRPr lang="zh-CN" altLang="en-US" sz="3600" dirty="0">
              <a:solidFill>
                <a:srgbClr val="8E6D48"/>
              </a:solidFill>
              <a:latin typeface="+mn-lt"/>
              <a:ea typeface="张海山锐谐体" panose="02000000000000000000" pitchFamily="2" charset="-122"/>
            </a:endParaRPr>
          </a:p>
        </p:txBody>
      </p:sp>
      <p:sp>
        <p:nvSpPr>
          <p:cNvPr id="50" name="文本框 16"/>
          <p:cNvSpPr txBox="1">
            <a:spLocks noChangeArrowheads="1"/>
          </p:cNvSpPr>
          <p:nvPr/>
        </p:nvSpPr>
        <p:spPr bwMode="auto">
          <a:xfrm>
            <a:off x="1916048" y="3509657"/>
            <a:ext cx="112377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3600">
                <a:solidFill>
                  <a:srgbClr val="8E6D48"/>
                </a:solidFill>
                <a:latin typeface="+mn-lt"/>
                <a:ea typeface="张海山锐谐体" panose="02000000000000000000" pitchFamily="2" charset="-122"/>
              </a:rPr>
              <a:t>02</a:t>
            </a:r>
            <a:endParaRPr lang="zh-CN" altLang="en-US" sz="3600">
              <a:solidFill>
                <a:srgbClr val="8E6D48"/>
              </a:solidFill>
              <a:latin typeface="+mn-lt"/>
              <a:ea typeface="张海山锐谐体" panose="02000000000000000000" pitchFamily="2" charset="-122"/>
            </a:endParaRPr>
          </a:p>
        </p:txBody>
      </p:sp>
      <p:pic>
        <p:nvPicPr>
          <p:cNvPr id="23" name="图片 22">
            <a:extLst>
              <a:ext uri="{FF2B5EF4-FFF2-40B4-BE49-F238E27FC236}">
                <a16:creationId xmlns:a16="http://schemas.microsoft.com/office/drawing/2014/main" id="{E543CB19-5D2A-4761-8A98-A5DE0AFF65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/>
          <a:stretch/>
        </p:blipFill>
        <p:spPr>
          <a:xfrm rot="18998868" flipH="1">
            <a:off x="8039134" y="-1093720"/>
            <a:ext cx="5655403" cy="61722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22">
            <a:extLst>
              <a:ext uri="{FF2B5EF4-FFF2-40B4-BE49-F238E27FC236}">
                <a16:creationId xmlns:a16="http://schemas.microsoft.com/office/drawing/2014/main" id="{E543CB19-5D2A-4761-8A98-A5DE0AFF65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/>
          <a:stretch/>
        </p:blipFill>
        <p:spPr>
          <a:xfrm rot="18998868" flipH="1">
            <a:off x="9608855" y="-1373087"/>
            <a:ext cx="5655403" cy="6172201"/>
          </a:xfrm>
          <a:prstGeom prst="rect">
            <a:avLst/>
          </a:prstGeom>
        </p:spPr>
      </p:pic>
      <p:grpSp>
        <p:nvGrpSpPr>
          <p:cNvPr id="3" name="群組 2"/>
          <p:cNvGrpSpPr/>
          <p:nvPr/>
        </p:nvGrpSpPr>
        <p:grpSpPr>
          <a:xfrm>
            <a:off x="2634747" y="1093935"/>
            <a:ext cx="7043240" cy="1018276"/>
            <a:chOff x="3941763" y="318156"/>
            <a:chExt cx="4414445" cy="1018276"/>
          </a:xfrm>
        </p:grpSpPr>
        <p:sp>
          <p:nvSpPr>
            <p:cNvPr id="4" name="矩形 3"/>
            <p:cNvSpPr/>
            <p:nvPr/>
          </p:nvSpPr>
          <p:spPr>
            <a:xfrm>
              <a:off x="3941763" y="318156"/>
              <a:ext cx="4414445" cy="1018276"/>
            </a:xfrm>
            <a:prstGeom prst="rect">
              <a:avLst/>
            </a:prstGeom>
            <a:solidFill>
              <a:srgbClr val="B996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15"/>
            <p:cNvSpPr txBox="1"/>
            <p:nvPr/>
          </p:nvSpPr>
          <p:spPr>
            <a:xfrm>
              <a:off x="3941763" y="394747"/>
              <a:ext cx="44144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TW" altLang="en-US" sz="4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緣起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文本框 15"/>
          <p:cNvSpPr txBox="1">
            <a:spLocks noChangeArrowheads="1"/>
          </p:cNvSpPr>
          <p:nvPr/>
        </p:nvSpPr>
        <p:spPr bwMode="auto">
          <a:xfrm>
            <a:off x="730928" y="2330150"/>
            <a:ext cx="10850879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　近年重大兒虐事件案件統計數據顯示：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嚴重兒虐樣態案件中，受害兒少未滿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歲者約有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成、未滿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歲者約有９成</a:t>
            </a:r>
            <a:r>
              <a:rPr lang="zh-TW" altLang="en-US" sz="3200" b="1" spc="300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且超過３成案件父母年齡在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25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歲以下。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殺子</a:t>
            </a:r>
            <a:r>
              <a:rPr lang="zh-TW" altLang="en-US" sz="3200" b="1" spc="300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自殺樣態案件中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，受害兒少未滿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歲約佔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成、未滿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歲佔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成、未滿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歲者佔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成，且超過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成案家面臨親密關係衝突議題。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9" name="组合 26">
            <a:extLst>
              <a:ext uri="{FF2B5EF4-FFF2-40B4-BE49-F238E27FC236}">
                <a16:creationId xmlns:a16="http://schemas.microsoft.com/office/drawing/2014/main" id="{050D5587-7963-4FC6-98A8-0D4E9D09C941}"/>
              </a:ext>
            </a:extLst>
          </p:cNvPr>
          <p:cNvGrpSpPr/>
          <p:nvPr/>
        </p:nvGrpSpPr>
        <p:grpSpPr>
          <a:xfrm>
            <a:off x="156568" y="338476"/>
            <a:ext cx="2671204" cy="568000"/>
            <a:chOff x="0" y="426911"/>
            <a:chExt cx="2671204" cy="568000"/>
          </a:xfrm>
        </p:grpSpPr>
        <p:sp>
          <p:nvSpPr>
            <p:cNvPr id="10" name="任意多边形 14">
              <a:extLst>
                <a:ext uri="{FF2B5EF4-FFF2-40B4-BE49-F238E27FC236}">
                  <a16:creationId xmlns:a16="http://schemas.microsoft.com/office/drawing/2014/main" id="{4273B929-3B1F-4080-8130-92C6655BD6CC}"/>
                </a:ext>
              </a:extLst>
            </p:cNvPr>
            <p:cNvSpPr/>
            <p:nvPr/>
          </p:nvSpPr>
          <p:spPr>
            <a:xfrm>
              <a:off x="243569" y="521062"/>
              <a:ext cx="537482" cy="393337"/>
            </a:xfrm>
            <a:custGeom>
              <a:avLst/>
              <a:gdLst>
                <a:gd name="connsiteX0" fmla="*/ 0 w 640080"/>
                <a:gd name="connsiteY0" fmla="*/ 0 h 327660"/>
                <a:gd name="connsiteX1" fmla="*/ 472440 w 640080"/>
                <a:gd name="connsiteY1" fmla="*/ 0 h 327660"/>
                <a:gd name="connsiteX2" fmla="*/ 640080 w 640080"/>
                <a:gd name="connsiteY2" fmla="*/ 163830 h 327660"/>
                <a:gd name="connsiteX3" fmla="*/ 472440 w 640080"/>
                <a:gd name="connsiteY3" fmla="*/ 327660 h 327660"/>
                <a:gd name="connsiteX4" fmla="*/ 0 w 640080"/>
                <a:gd name="connsiteY4" fmla="*/ 327660 h 327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0080" h="327660">
                  <a:moveTo>
                    <a:pt x="0" y="0"/>
                  </a:moveTo>
                  <a:lnTo>
                    <a:pt x="472440" y="0"/>
                  </a:lnTo>
                  <a:cubicBezTo>
                    <a:pt x="565025" y="0"/>
                    <a:pt x="640080" y="73349"/>
                    <a:pt x="640080" y="163830"/>
                  </a:cubicBezTo>
                  <a:cubicBezTo>
                    <a:pt x="640080" y="254311"/>
                    <a:pt x="565025" y="327660"/>
                    <a:pt x="472440" y="327660"/>
                  </a:cubicBezTo>
                  <a:lnTo>
                    <a:pt x="0" y="327660"/>
                  </a:lnTo>
                  <a:close/>
                </a:path>
              </a:pathLst>
            </a:cu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11" name="Text Box 39">
              <a:extLst>
                <a:ext uri="{FF2B5EF4-FFF2-40B4-BE49-F238E27FC236}">
                  <a16:creationId xmlns:a16="http://schemas.microsoft.com/office/drawing/2014/main" id="{D5036ED6-E3DF-4509-A4DA-BA1D7336A6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9751" y="426911"/>
              <a:ext cx="184145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  <a:defRPr/>
              </a:pPr>
              <a:r>
                <a:rPr lang="zh-TW" altLang="en-US" sz="2000" b="1" dirty="0" smtClean="0">
                  <a:solidFill>
                    <a:srgbClr val="8E6D48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緣起</a:t>
              </a:r>
              <a:endParaRPr lang="zh-CN" altLang="en-US" sz="2000" b="1" dirty="0">
                <a:solidFill>
                  <a:srgbClr val="8E6D48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0FB7BD80-61C1-431D-97EC-319924E1A993}"/>
                </a:ext>
              </a:extLst>
            </p:cNvPr>
            <p:cNvSpPr/>
            <p:nvPr/>
          </p:nvSpPr>
          <p:spPr>
            <a:xfrm>
              <a:off x="0" y="521062"/>
              <a:ext cx="188685" cy="393337"/>
            </a:xfrm>
            <a:prstGeom prst="rect">
              <a:avLst/>
            </a:pr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13" name="Text Box 39">
              <a:extLst>
                <a:ext uri="{FF2B5EF4-FFF2-40B4-BE49-F238E27FC236}">
                  <a16:creationId xmlns:a16="http://schemas.microsoft.com/office/drawing/2014/main" id="{5B026005-195C-44E4-9043-9F3A4CB248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9751" y="764079"/>
              <a:ext cx="1694151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spcBef>
                  <a:spcPct val="0"/>
                </a:spcBef>
                <a:defRPr/>
              </a:pPr>
              <a:r>
                <a:rPr lang="en-US" altLang="zh-CN" sz="900" dirty="0">
                  <a:solidFill>
                    <a:srgbClr val="8E6D48"/>
                  </a:solidFill>
                  <a:latin typeface="+mj-lt"/>
                  <a:ea typeface="微软雅黑" panose="020B0503020204020204" pitchFamily="34" charset="-122"/>
                </a:rPr>
                <a:t>writing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0800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5"/>
          <p:cNvSpPr txBox="1">
            <a:spLocks noChangeArrowheads="1"/>
          </p:cNvSpPr>
          <p:nvPr/>
        </p:nvSpPr>
        <p:spPr bwMode="auto">
          <a:xfrm>
            <a:off x="868088" y="3641830"/>
            <a:ext cx="1048512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　父母因親密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婚姻關係失和，在情緒高漲及衝突下，往往僅關注子女權利義務行使責任，較少就子女生活照顧、探視、情感等事項進行深入</a:t>
            </a:r>
            <a:r>
              <a:rPr lang="zh-TW" altLang="en-US" sz="3200" b="1" spc="300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討論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。現行</a:t>
            </a:r>
            <a:r>
              <a:rPr lang="zh-TW" altLang="en-US" sz="3200" b="1" spc="300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法規內並未規範離婚前「得處理好子女議題」，才能完成離婚登記，忽略兒少權益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054819"/>
              </p:ext>
            </p:extLst>
          </p:nvPr>
        </p:nvGraphicFramePr>
        <p:xfrm>
          <a:off x="1573792" y="1544419"/>
          <a:ext cx="9195632" cy="182880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961888">
                  <a:extLst>
                    <a:ext uri="{9D8B030D-6E8A-4147-A177-3AD203B41FA5}">
                      <a16:colId xmlns:a16="http://schemas.microsoft.com/office/drawing/2014/main" val="1218602294"/>
                    </a:ext>
                  </a:extLst>
                </a:gridCol>
                <a:gridCol w="2856396">
                  <a:extLst>
                    <a:ext uri="{9D8B030D-6E8A-4147-A177-3AD203B41FA5}">
                      <a16:colId xmlns:a16="http://schemas.microsoft.com/office/drawing/2014/main" val="246707452"/>
                    </a:ext>
                  </a:extLst>
                </a:gridCol>
                <a:gridCol w="4377348">
                  <a:extLst>
                    <a:ext uri="{9D8B030D-6E8A-4147-A177-3AD203B41FA5}">
                      <a16:colId xmlns:a16="http://schemas.microsoft.com/office/drawing/2014/main" val="445019131"/>
                    </a:ext>
                  </a:extLst>
                </a:gridCol>
              </a:tblGrid>
              <a:tr h="36874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endParaRPr lang="zh-TW" altLang="en-US" sz="2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離婚對數</a:t>
                      </a:r>
                      <a:endParaRPr lang="zh-TW" altLang="en-US" sz="2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未成年子女監護權更變事件</a:t>
                      </a:r>
                      <a:endParaRPr lang="zh-TW" altLang="en-US" sz="2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2885491"/>
                  </a:ext>
                </a:extLst>
              </a:tr>
              <a:tr h="36874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108</a:t>
                      </a:r>
                      <a:endParaRPr lang="zh-TW" altLang="en-US" sz="2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54,473</a:t>
                      </a:r>
                      <a:endParaRPr lang="zh-TW" altLang="en-US" sz="2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67,862</a:t>
                      </a:r>
                      <a:endParaRPr lang="zh-TW" altLang="en-US" sz="2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1249887"/>
                  </a:ext>
                </a:extLst>
              </a:tr>
              <a:tr h="36874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109</a:t>
                      </a:r>
                      <a:endParaRPr lang="zh-TW" altLang="en-US" sz="2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51,680</a:t>
                      </a:r>
                      <a:endParaRPr lang="zh-TW" altLang="en-US" sz="2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64,172</a:t>
                      </a:r>
                      <a:endParaRPr lang="zh-TW" altLang="en-US" sz="2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1668235"/>
                  </a:ext>
                </a:extLst>
              </a:tr>
              <a:tr h="36874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110</a:t>
                      </a:r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1-7</a:t>
                      </a:r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endParaRPr lang="zh-TW" altLang="en-US" sz="2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26,895</a:t>
                      </a:r>
                      <a:endParaRPr lang="zh-TW" altLang="en-US" sz="2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33,692</a:t>
                      </a:r>
                      <a:endParaRPr lang="zh-TW" altLang="en-US" sz="24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4593431"/>
                  </a:ext>
                </a:extLst>
              </a:tr>
            </a:tbl>
          </a:graphicData>
        </a:graphic>
      </p:graphicFrame>
      <p:sp>
        <p:nvSpPr>
          <p:cNvPr id="9" name="矩形 8"/>
          <p:cNvSpPr/>
          <p:nvPr/>
        </p:nvSpPr>
        <p:spPr>
          <a:xfrm>
            <a:off x="8738099" y="109114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引自內政部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戶政司</a:t>
            </a:r>
            <a:endParaRPr lang="zh-TW" altLang="en-US" dirty="0"/>
          </a:p>
        </p:txBody>
      </p:sp>
      <p:grpSp>
        <p:nvGrpSpPr>
          <p:cNvPr id="13" name="组合 26">
            <a:extLst>
              <a:ext uri="{FF2B5EF4-FFF2-40B4-BE49-F238E27FC236}">
                <a16:creationId xmlns:a16="http://schemas.microsoft.com/office/drawing/2014/main" id="{050D5587-7963-4FC6-98A8-0D4E9D09C941}"/>
              </a:ext>
            </a:extLst>
          </p:cNvPr>
          <p:cNvGrpSpPr/>
          <p:nvPr/>
        </p:nvGrpSpPr>
        <p:grpSpPr>
          <a:xfrm>
            <a:off x="156568" y="338476"/>
            <a:ext cx="2671204" cy="568000"/>
            <a:chOff x="0" y="426911"/>
            <a:chExt cx="2671204" cy="568000"/>
          </a:xfrm>
        </p:grpSpPr>
        <p:sp>
          <p:nvSpPr>
            <p:cNvPr id="14" name="任意多边形 14">
              <a:extLst>
                <a:ext uri="{FF2B5EF4-FFF2-40B4-BE49-F238E27FC236}">
                  <a16:creationId xmlns:a16="http://schemas.microsoft.com/office/drawing/2014/main" id="{4273B929-3B1F-4080-8130-92C6655BD6CC}"/>
                </a:ext>
              </a:extLst>
            </p:cNvPr>
            <p:cNvSpPr/>
            <p:nvPr/>
          </p:nvSpPr>
          <p:spPr>
            <a:xfrm>
              <a:off x="243569" y="521062"/>
              <a:ext cx="537482" cy="393337"/>
            </a:xfrm>
            <a:custGeom>
              <a:avLst/>
              <a:gdLst>
                <a:gd name="connsiteX0" fmla="*/ 0 w 640080"/>
                <a:gd name="connsiteY0" fmla="*/ 0 h 327660"/>
                <a:gd name="connsiteX1" fmla="*/ 472440 w 640080"/>
                <a:gd name="connsiteY1" fmla="*/ 0 h 327660"/>
                <a:gd name="connsiteX2" fmla="*/ 640080 w 640080"/>
                <a:gd name="connsiteY2" fmla="*/ 163830 h 327660"/>
                <a:gd name="connsiteX3" fmla="*/ 472440 w 640080"/>
                <a:gd name="connsiteY3" fmla="*/ 327660 h 327660"/>
                <a:gd name="connsiteX4" fmla="*/ 0 w 640080"/>
                <a:gd name="connsiteY4" fmla="*/ 327660 h 327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0080" h="327660">
                  <a:moveTo>
                    <a:pt x="0" y="0"/>
                  </a:moveTo>
                  <a:lnTo>
                    <a:pt x="472440" y="0"/>
                  </a:lnTo>
                  <a:cubicBezTo>
                    <a:pt x="565025" y="0"/>
                    <a:pt x="640080" y="73349"/>
                    <a:pt x="640080" y="163830"/>
                  </a:cubicBezTo>
                  <a:cubicBezTo>
                    <a:pt x="640080" y="254311"/>
                    <a:pt x="565025" y="327660"/>
                    <a:pt x="472440" y="327660"/>
                  </a:cubicBezTo>
                  <a:lnTo>
                    <a:pt x="0" y="327660"/>
                  </a:lnTo>
                  <a:close/>
                </a:path>
              </a:pathLst>
            </a:cu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15" name="Text Box 39">
              <a:extLst>
                <a:ext uri="{FF2B5EF4-FFF2-40B4-BE49-F238E27FC236}">
                  <a16:creationId xmlns:a16="http://schemas.microsoft.com/office/drawing/2014/main" id="{D5036ED6-E3DF-4509-A4DA-BA1D7336A6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9751" y="426911"/>
              <a:ext cx="184145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  <a:defRPr/>
              </a:pPr>
              <a:r>
                <a:rPr lang="zh-TW" altLang="en-US" sz="2000" b="1" dirty="0" smtClean="0">
                  <a:solidFill>
                    <a:srgbClr val="8E6D48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緣起</a:t>
              </a:r>
              <a:endParaRPr lang="zh-CN" altLang="en-US" sz="2000" b="1" dirty="0">
                <a:solidFill>
                  <a:srgbClr val="8E6D48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0FB7BD80-61C1-431D-97EC-319924E1A993}"/>
                </a:ext>
              </a:extLst>
            </p:cNvPr>
            <p:cNvSpPr/>
            <p:nvPr/>
          </p:nvSpPr>
          <p:spPr>
            <a:xfrm>
              <a:off x="0" y="521062"/>
              <a:ext cx="188685" cy="393337"/>
            </a:xfrm>
            <a:prstGeom prst="rect">
              <a:avLst/>
            </a:pr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17" name="Text Box 39">
              <a:extLst>
                <a:ext uri="{FF2B5EF4-FFF2-40B4-BE49-F238E27FC236}">
                  <a16:creationId xmlns:a16="http://schemas.microsoft.com/office/drawing/2014/main" id="{5B026005-195C-44E4-9043-9F3A4CB248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9751" y="764079"/>
              <a:ext cx="1694151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spcBef>
                  <a:spcPct val="0"/>
                </a:spcBef>
                <a:defRPr/>
              </a:pPr>
              <a:r>
                <a:rPr lang="en-US" altLang="zh-CN" sz="900" dirty="0">
                  <a:solidFill>
                    <a:srgbClr val="8E6D48"/>
                  </a:solidFill>
                  <a:latin typeface="+mj-lt"/>
                  <a:ea typeface="微软雅黑" panose="020B0503020204020204" pitchFamily="34" charset="-122"/>
                </a:rPr>
                <a:t>writing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7539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2">
            <a:extLst>
              <a:ext uri="{FF2B5EF4-FFF2-40B4-BE49-F238E27FC236}">
                <a16:creationId xmlns:a16="http://schemas.microsoft.com/office/drawing/2014/main" id="{E543CB19-5D2A-4761-8A98-A5DE0AFF65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/>
          <a:stretch/>
        </p:blipFill>
        <p:spPr>
          <a:xfrm rot="18998868" flipH="1">
            <a:off x="9422838" y="-1423052"/>
            <a:ext cx="5655403" cy="6172201"/>
          </a:xfrm>
          <a:prstGeom prst="rect">
            <a:avLst/>
          </a:prstGeom>
        </p:spPr>
      </p:pic>
      <p:sp>
        <p:nvSpPr>
          <p:cNvPr id="19463" name="Arc 21"/>
          <p:cNvSpPr/>
          <p:nvPr/>
        </p:nvSpPr>
        <p:spPr bwMode="auto">
          <a:xfrm>
            <a:off x="1116285" y="3320556"/>
            <a:ext cx="2527706" cy="2527706"/>
          </a:xfrm>
          <a:custGeom>
            <a:avLst/>
            <a:gdLst>
              <a:gd name="T0" fmla="*/ 1029759 w 1545336"/>
              <a:gd name="T1" fmla="*/ 44899 h 1545336"/>
              <a:gd name="T2" fmla="*/ 1540613 w 1545336"/>
              <a:gd name="T3" fmla="*/ 799280 h 1545336"/>
              <a:gd name="T4" fmla="*/ 975009 w 1545336"/>
              <a:gd name="T5" fmla="*/ 1513534 h 1545336"/>
              <a:gd name="T6" fmla="*/ 123620 w 1545336"/>
              <a:gd name="T7" fmla="*/ 1189185 h 1545336"/>
              <a:gd name="T8" fmla="*/ 770574 w 1545336"/>
              <a:gd name="T9" fmla="*/ 770574 h 1545336"/>
              <a:gd name="T10" fmla="*/ 1029759 w 1545336"/>
              <a:gd name="T11" fmla="*/ 44899 h 1545336"/>
              <a:gd name="T12" fmla="*/ 1029759 w 1545336"/>
              <a:gd name="T13" fmla="*/ 44899 h 1545336"/>
              <a:gd name="T14" fmla="*/ 1540613 w 1545336"/>
              <a:gd name="T15" fmla="*/ 799280 h 1545336"/>
              <a:gd name="T16" fmla="*/ 975009 w 1545336"/>
              <a:gd name="T17" fmla="*/ 1513534 h 1545336"/>
              <a:gd name="T18" fmla="*/ 123620 w 1545336"/>
              <a:gd name="T19" fmla="*/ 1189185 h 15453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545336" h="1545336" stroke="0">
                <a:moveTo>
                  <a:pt x="1032558" y="45019"/>
                </a:moveTo>
                <a:cubicBezTo>
                  <a:pt x="1350043" y="158413"/>
                  <a:pt x="1557359" y="464559"/>
                  <a:pt x="1544800" y="801453"/>
                </a:cubicBezTo>
                <a:cubicBezTo>
                  <a:pt x="1532241" y="1138347"/>
                  <a:pt x="1302706" y="1428207"/>
                  <a:pt x="977659" y="1517648"/>
                </a:cubicBezTo>
                <a:cubicBezTo>
                  <a:pt x="652612" y="1607089"/>
                  <a:pt x="307099" y="1475460"/>
                  <a:pt x="123956" y="1192417"/>
                </a:cubicBezTo>
                <a:lnTo>
                  <a:pt x="772668" y="772668"/>
                </a:lnTo>
                <a:lnTo>
                  <a:pt x="1032558" y="45019"/>
                </a:lnTo>
                <a:close/>
              </a:path>
              <a:path w="1545336" h="1545336" fill="none">
                <a:moveTo>
                  <a:pt x="1032558" y="45019"/>
                </a:moveTo>
                <a:cubicBezTo>
                  <a:pt x="1350043" y="158413"/>
                  <a:pt x="1557359" y="464559"/>
                  <a:pt x="1544800" y="801453"/>
                </a:cubicBezTo>
                <a:cubicBezTo>
                  <a:pt x="1532241" y="1138347"/>
                  <a:pt x="1302706" y="1428207"/>
                  <a:pt x="977659" y="1517648"/>
                </a:cubicBezTo>
                <a:cubicBezTo>
                  <a:pt x="652612" y="1607089"/>
                  <a:pt x="307099" y="1475460"/>
                  <a:pt x="123956" y="1192417"/>
                </a:cubicBezTo>
              </a:path>
            </a:pathLst>
          </a:custGeom>
          <a:noFill/>
          <a:ln w="76200" cap="flat" cmpd="sng">
            <a:solidFill>
              <a:srgbClr val="82B347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9466" name="Arc 22"/>
          <p:cNvSpPr/>
          <p:nvPr/>
        </p:nvSpPr>
        <p:spPr bwMode="auto">
          <a:xfrm>
            <a:off x="4541520" y="3222174"/>
            <a:ext cx="2712720" cy="2712718"/>
          </a:xfrm>
          <a:custGeom>
            <a:avLst/>
            <a:gdLst>
              <a:gd name="T0" fmla="*/ 362811 w 1545336"/>
              <a:gd name="T1" fmla="*/ 116729 h 1545336"/>
              <a:gd name="T2" fmla="*/ 1398961 w 1545336"/>
              <a:gd name="T3" fmla="*/ 324569 h 1545336"/>
              <a:gd name="T4" fmla="*/ 1253237 w 1545336"/>
              <a:gd name="T5" fmla="*/ 1371259 h 1545336"/>
              <a:gd name="T6" fmla="*/ 199721 w 1545336"/>
              <a:gd name="T7" fmla="*/ 1288172 h 1545336"/>
              <a:gd name="T8" fmla="*/ 770576 w 1545336"/>
              <a:gd name="T9" fmla="*/ 770574 h 1545336"/>
              <a:gd name="T10" fmla="*/ 362811 w 1545336"/>
              <a:gd name="T11" fmla="*/ 116729 h 1545336"/>
              <a:gd name="T12" fmla="*/ 362811 w 1545336"/>
              <a:gd name="T13" fmla="*/ 116729 h 1545336"/>
              <a:gd name="T14" fmla="*/ 1398961 w 1545336"/>
              <a:gd name="T15" fmla="*/ 324569 h 1545336"/>
              <a:gd name="T16" fmla="*/ 1253237 w 1545336"/>
              <a:gd name="T17" fmla="*/ 1371259 h 1545336"/>
              <a:gd name="T18" fmla="*/ 199721 w 1545336"/>
              <a:gd name="T19" fmla="*/ 1288172 h 15453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545336" h="1545336" stroke="0">
                <a:moveTo>
                  <a:pt x="363795" y="117047"/>
                </a:moveTo>
                <a:cubicBezTo>
                  <a:pt x="710710" y="-99304"/>
                  <a:pt x="1166118" y="-7954"/>
                  <a:pt x="1402758" y="325451"/>
                </a:cubicBezTo>
                <a:cubicBezTo>
                  <a:pt x="1639398" y="658856"/>
                  <a:pt x="1575350" y="1118898"/>
                  <a:pt x="1256639" y="1374987"/>
                </a:cubicBezTo>
                <a:cubicBezTo>
                  <a:pt x="937928" y="1631075"/>
                  <a:pt x="474887" y="1594556"/>
                  <a:pt x="200261" y="1291673"/>
                </a:cubicBezTo>
                <a:lnTo>
                  <a:pt x="772668" y="772668"/>
                </a:lnTo>
                <a:lnTo>
                  <a:pt x="363795" y="117047"/>
                </a:lnTo>
                <a:close/>
              </a:path>
              <a:path w="1545336" h="1545336" fill="none">
                <a:moveTo>
                  <a:pt x="363795" y="117047"/>
                </a:moveTo>
                <a:cubicBezTo>
                  <a:pt x="710710" y="-99304"/>
                  <a:pt x="1166118" y="-7954"/>
                  <a:pt x="1402758" y="325451"/>
                </a:cubicBezTo>
                <a:cubicBezTo>
                  <a:pt x="1639398" y="658856"/>
                  <a:pt x="1575350" y="1118898"/>
                  <a:pt x="1256639" y="1374987"/>
                </a:cubicBezTo>
                <a:cubicBezTo>
                  <a:pt x="937928" y="1631075"/>
                  <a:pt x="474887" y="1594556"/>
                  <a:pt x="200261" y="1291673"/>
                </a:cubicBezTo>
              </a:path>
            </a:pathLst>
          </a:custGeom>
          <a:noFill/>
          <a:ln w="76200" cap="flat" cmpd="sng">
            <a:solidFill>
              <a:srgbClr val="B9965A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9469" name="Arc 23"/>
          <p:cNvSpPr/>
          <p:nvPr/>
        </p:nvSpPr>
        <p:spPr bwMode="auto">
          <a:xfrm>
            <a:off x="8316308" y="3057559"/>
            <a:ext cx="2869851" cy="2866903"/>
          </a:xfrm>
          <a:custGeom>
            <a:avLst/>
            <a:gdLst>
              <a:gd name="T0" fmla="*/ 959993 w 1545336"/>
              <a:gd name="T1" fmla="*/ 22173 h 1545336"/>
              <a:gd name="T2" fmla="*/ 1549742 w 1545336"/>
              <a:gd name="T3" fmla="*/ 732742 h 1545336"/>
              <a:gd name="T4" fmla="*/ 1032955 w 1545336"/>
              <a:gd name="T5" fmla="*/ 1497368 h 1545336"/>
              <a:gd name="T6" fmla="*/ 148062 w 1545336"/>
              <a:gd name="T7" fmla="*/ 1223485 h 1545336"/>
              <a:gd name="T8" fmla="*/ 159480 w 1545336"/>
              <a:gd name="T9" fmla="*/ 302441 h 1545336"/>
              <a:gd name="T10" fmla="*/ 775340 w 1545336"/>
              <a:gd name="T11" fmla="*/ 770574 h 1545336"/>
              <a:gd name="T12" fmla="*/ 959993 w 1545336"/>
              <a:gd name="T13" fmla="*/ 22173 h 1545336"/>
              <a:gd name="T14" fmla="*/ 959993 w 1545336"/>
              <a:gd name="T15" fmla="*/ 22173 h 1545336"/>
              <a:gd name="T16" fmla="*/ 1549742 w 1545336"/>
              <a:gd name="T17" fmla="*/ 732742 h 1545336"/>
              <a:gd name="T18" fmla="*/ 1032955 w 1545336"/>
              <a:gd name="T19" fmla="*/ 1497368 h 1545336"/>
              <a:gd name="T20" fmla="*/ 148062 w 1545336"/>
              <a:gd name="T21" fmla="*/ 1223485 h 1545336"/>
              <a:gd name="T22" fmla="*/ 159480 w 1545336"/>
              <a:gd name="T23" fmla="*/ 302441 h 15453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545336" h="1545336" stroke="0">
                <a:moveTo>
                  <a:pt x="956686" y="22233"/>
                </a:moveTo>
                <a:cubicBezTo>
                  <a:pt x="1288604" y="103624"/>
                  <a:pt x="1527626" y="393394"/>
                  <a:pt x="1544404" y="734734"/>
                </a:cubicBezTo>
                <a:cubicBezTo>
                  <a:pt x="1561182" y="1076073"/>
                  <a:pt x="1351732" y="1387888"/>
                  <a:pt x="1029396" y="1501439"/>
                </a:cubicBezTo>
                <a:cubicBezTo>
                  <a:pt x="707060" y="1614990"/>
                  <a:pt x="348419" y="1503301"/>
                  <a:pt x="147552" y="1226811"/>
                </a:cubicBezTo>
                <a:cubicBezTo>
                  <a:pt x="-53316" y="950322"/>
                  <a:pt x="-48688" y="574720"/>
                  <a:pt x="158930" y="303263"/>
                </a:cubicBezTo>
                <a:lnTo>
                  <a:pt x="772668" y="772668"/>
                </a:lnTo>
                <a:lnTo>
                  <a:pt x="956686" y="22233"/>
                </a:lnTo>
                <a:close/>
              </a:path>
              <a:path w="1545336" h="1545336" fill="none">
                <a:moveTo>
                  <a:pt x="956686" y="22233"/>
                </a:moveTo>
                <a:cubicBezTo>
                  <a:pt x="1288604" y="103624"/>
                  <a:pt x="1527626" y="393394"/>
                  <a:pt x="1544404" y="734734"/>
                </a:cubicBezTo>
                <a:cubicBezTo>
                  <a:pt x="1561182" y="1076073"/>
                  <a:pt x="1351732" y="1387888"/>
                  <a:pt x="1029396" y="1501439"/>
                </a:cubicBezTo>
                <a:cubicBezTo>
                  <a:pt x="707060" y="1614990"/>
                  <a:pt x="348419" y="1503301"/>
                  <a:pt x="147552" y="1226811"/>
                </a:cubicBezTo>
                <a:cubicBezTo>
                  <a:pt x="-53316" y="950322"/>
                  <a:pt x="-48688" y="574720"/>
                  <a:pt x="158930" y="303263"/>
                </a:cubicBezTo>
              </a:path>
            </a:pathLst>
          </a:custGeom>
          <a:noFill/>
          <a:ln w="76200" cap="flat" cmpd="sng">
            <a:solidFill>
              <a:srgbClr val="82B347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9473" name="TextBox 13"/>
          <p:cNvSpPr txBox="1">
            <a:spLocks noChangeArrowheads="1"/>
          </p:cNvSpPr>
          <p:nvPr/>
        </p:nvSpPr>
        <p:spPr bwMode="auto">
          <a:xfrm>
            <a:off x="1116285" y="3948531"/>
            <a:ext cx="2338388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TW" altLang="en-U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子女捲入</a:t>
            </a:r>
            <a:endParaRPr lang="en-US" altLang="zh-TW" sz="3600" b="1" dirty="0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TW" altLang="en-U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大人戰爭</a:t>
            </a:r>
            <a:endParaRPr lang="zh-CN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5" name="TextBox 13"/>
          <p:cNvSpPr txBox="1">
            <a:spLocks noChangeArrowheads="1"/>
          </p:cNvSpPr>
          <p:nvPr/>
        </p:nvSpPr>
        <p:spPr bwMode="auto">
          <a:xfrm>
            <a:off x="4722373" y="3858215"/>
            <a:ext cx="2336800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TW" altLang="en-U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家長離婚／分居後之負向關系</a:t>
            </a:r>
            <a:endParaRPr lang="zh-CN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7" name="TextBox 13"/>
          <p:cNvSpPr txBox="1">
            <a:spLocks noChangeArrowheads="1"/>
          </p:cNvSpPr>
          <p:nvPr/>
        </p:nvSpPr>
        <p:spPr bwMode="auto">
          <a:xfrm>
            <a:off x="8604522" y="3751535"/>
            <a:ext cx="2338388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TW" alt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家長離婚／分居</a:t>
            </a:r>
            <a:r>
              <a:rPr lang="zh-TW" altLang="en-U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後，子女自覺負擔</a:t>
            </a:r>
            <a:endParaRPr lang="zh-CN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" name="组合 26">
            <a:extLst>
              <a:ext uri="{FF2B5EF4-FFF2-40B4-BE49-F238E27FC236}">
                <a16:creationId xmlns:a16="http://schemas.microsoft.com/office/drawing/2014/main" id="{050D5587-7963-4FC6-98A8-0D4E9D09C941}"/>
              </a:ext>
            </a:extLst>
          </p:cNvPr>
          <p:cNvGrpSpPr/>
          <p:nvPr/>
        </p:nvGrpSpPr>
        <p:grpSpPr>
          <a:xfrm>
            <a:off x="156568" y="338476"/>
            <a:ext cx="2671204" cy="568000"/>
            <a:chOff x="0" y="426911"/>
            <a:chExt cx="2671204" cy="568000"/>
          </a:xfrm>
        </p:grpSpPr>
        <p:sp>
          <p:nvSpPr>
            <p:cNvPr id="30" name="任意多边形 14">
              <a:extLst>
                <a:ext uri="{FF2B5EF4-FFF2-40B4-BE49-F238E27FC236}">
                  <a16:creationId xmlns:a16="http://schemas.microsoft.com/office/drawing/2014/main" id="{4273B929-3B1F-4080-8130-92C6655BD6CC}"/>
                </a:ext>
              </a:extLst>
            </p:cNvPr>
            <p:cNvSpPr/>
            <p:nvPr/>
          </p:nvSpPr>
          <p:spPr>
            <a:xfrm>
              <a:off x="243569" y="521062"/>
              <a:ext cx="537482" cy="393337"/>
            </a:xfrm>
            <a:custGeom>
              <a:avLst/>
              <a:gdLst>
                <a:gd name="connsiteX0" fmla="*/ 0 w 640080"/>
                <a:gd name="connsiteY0" fmla="*/ 0 h 327660"/>
                <a:gd name="connsiteX1" fmla="*/ 472440 w 640080"/>
                <a:gd name="connsiteY1" fmla="*/ 0 h 327660"/>
                <a:gd name="connsiteX2" fmla="*/ 640080 w 640080"/>
                <a:gd name="connsiteY2" fmla="*/ 163830 h 327660"/>
                <a:gd name="connsiteX3" fmla="*/ 472440 w 640080"/>
                <a:gd name="connsiteY3" fmla="*/ 327660 h 327660"/>
                <a:gd name="connsiteX4" fmla="*/ 0 w 640080"/>
                <a:gd name="connsiteY4" fmla="*/ 327660 h 327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0080" h="327660">
                  <a:moveTo>
                    <a:pt x="0" y="0"/>
                  </a:moveTo>
                  <a:lnTo>
                    <a:pt x="472440" y="0"/>
                  </a:lnTo>
                  <a:cubicBezTo>
                    <a:pt x="565025" y="0"/>
                    <a:pt x="640080" y="73349"/>
                    <a:pt x="640080" y="163830"/>
                  </a:cubicBezTo>
                  <a:cubicBezTo>
                    <a:pt x="640080" y="254311"/>
                    <a:pt x="565025" y="327660"/>
                    <a:pt x="472440" y="327660"/>
                  </a:cubicBezTo>
                  <a:lnTo>
                    <a:pt x="0" y="327660"/>
                  </a:lnTo>
                  <a:close/>
                </a:path>
              </a:pathLst>
            </a:cu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31" name="Text Box 39">
              <a:extLst>
                <a:ext uri="{FF2B5EF4-FFF2-40B4-BE49-F238E27FC236}">
                  <a16:creationId xmlns:a16="http://schemas.microsoft.com/office/drawing/2014/main" id="{D5036ED6-E3DF-4509-A4DA-BA1D7336A6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9751" y="426911"/>
              <a:ext cx="184145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  <a:defRPr/>
              </a:pPr>
              <a:r>
                <a:rPr lang="zh-TW" altLang="en-US" sz="2000" b="1" dirty="0" smtClean="0">
                  <a:solidFill>
                    <a:srgbClr val="8E6D48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緣起</a:t>
              </a:r>
              <a:endParaRPr lang="zh-CN" altLang="en-US" sz="2000" b="1" dirty="0">
                <a:solidFill>
                  <a:srgbClr val="8E6D48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0FB7BD80-61C1-431D-97EC-319924E1A993}"/>
                </a:ext>
              </a:extLst>
            </p:cNvPr>
            <p:cNvSpPr/>
            <p:nvPr/>
          </p:nvSpPr>
          <p:spPr>
            <a:xfrm>
              <a:off x="0" y="521062"/>
              <a:ext cx="188685" cy="393337"/>
            </a:xfrm>
            <a:prstGeom prst="rect">
              <a:avLst/>
            </a:pr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37" name="Text Box 39">
              <a:extLst>
                <a:ext uri="{FF2B5EF4-FFF2-40B4-BE49-F238E27FC236}">
                  <a16:creationId xmlns:a16="http://schemas.microsoft.com/office/drawing/2014/main" id="{5B026005-195C-44E4-9043-9F3A4CB248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9751" y="764079"/>
              <a:ext cx="1694151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spcBef>
                  <a:spcPct val="0"/>
                </a:spcBef>
                <a:defRPr/>
              </a:pPr>
              <a:r>
                <a:rPr lang="en-US" altLang="zh-CN" sz="900" dirty="0">
                  <a:solidFill>
                    <a:srgbClr val="8E6D48"/>
                  </a:solidFill>
                  <a:latin typeface="+mj-lt"/>
                  <a:ea typeface="微软雅黑" panose="020B0503020204020204" pitchFamily="34" charset="-122"/>
                </a:rPr>
                <a:t>writing</a:t>
              </a:r>
            </a:p>
          </p:txBody>
        </p:sp>
      </p:grpSp>
      <p:grpSp>
        <p:nvGrpSpPr>
          <p:cNvPr id="2" name="群組 1"/>
          <p:cNvGrpSpPr/>
          <p:nvPr/>
        </p:nvGrpSpPr>
        <p:grpSpPr>
          <a:xfrm>
            <a:off x="2680470" y="1169913"/>
            <a:ext cx="7043240" cy="1646251"/>
            <a:chOff x="3941763" y="318156"/>
            <a:chExt cx="4414445" cy="1646251"/>
          </a:xfrm>
        </p:grpSpPr>
        <p:sp>
          <p:nvSpPr>
            <p:cNvPr id="28" name="矩形 27"/>
            <p:cNvSpPr/>
            <p:nvPr/>
          </p:nvSpPr>
          <p:spPr>
            <a:xfrm>
              <a:off x="3941763" y="318156"/>
              <a:ext cx="4414445" cy="1018276"/>
            </a:xfrm>
            <a:prstGeom prst="rect">
              <a:avLst/>
            </a:prstGeom>
            <a:solidFill>
              <a:srgbClr val="B996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文本框 15"/>
            <p:cNvSpPr txBox="1"/>
            <p:nvPr/>
          </p:nvSpPr>
          <p:spPr>
            <a:xfrm>
              <a:off x="3941763" y="394747"/>
              <a:ext cx="4414445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TW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離婚家庭子女的</a:t>
              </a:r>
              <a:r>
                <a:rPr lang="zh-TW" altLang="en-US" sz="4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三大</a:t>
              </a:r>
              <a:r>
                <a:rPr lang="zh-TW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困境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3978842" y="2209980"/>
            <a:ext cx="6160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引自兒童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福利聯盟</a:t>
            </a:r>
            <a:r>
              <a:rPr lang="en-US" altLang="zh-TW" dirty="0">
                <a:solidFill>
                  <a:srgbClr val="000000"/>
                </a:solidFill>
                <a:latin typeface="Eras Light ITC"/>
                <a:ea typeface="微軟正黑體" panose="020B0604030504040204" pitchFamily="34" charset="-120"/>
              </a:rPr>
              <a:t>2016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年離婚分居家庭子女心聲調查報告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7883562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3" grpId="0"/>
      <p:bldP spid="19475" grpId="0"/>
      <p:bldP spid="1947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图片 22">
            <a:extLst>
              <a:ext uri="{FF2B5EF4-FFF2-40B4-BE49-F238E27FC236}">
                <a16:creationId xmlns:a16="http://schemas.microsoft.com/office/drawing/2014/main" id="{E543CB19-5D2A-4761-8A98-A5DE0AFF65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/>
          <a:stretch/>
        </p:blipFill>
        <p:spPr>
          <a:xfrm rot="18998868" flipH="1">
            <a:off x="9608855" y="-1373087"/>
            <a:ext cx="5655403" cy="6172201"/>
          </a:xfrm>
          <a:prstGeom prst="rect">
            <a:avLst/>
          </a:prstGeom>
        </p:spPr>
      </p:pic>
      <p:grpSp>
        <p:nvGrpSpPr>
          <p:cNvPr id="29" name="组合 26">
            <a:extLst>
              <a:ext uri="{FF2B5EF4-FFF2-40B4-BE49-F238E27FC236}">
                <a16:creationId xmlns:a16="http://schemas.microsoft.com/office/drawing/2014/main" id="{050D5587-7963-4FC6-98A8-0D4E9D09C941}"/>
              </a:ext>
            </a:extLst>
          </p:cNvPr>
          <p:cNvGrpSpPr/>
          <p:nvPr/>
        </p:nvGrpSpPr>
        <p:grpSpPr>
          <a:xfrm>
            <a:off x="156568" y="338476"/>
            <a:ext cx="2671204" cy="568000"/>
            <a:chOff x="0" y="426911"/>
            <a:chExt cx="2671204" cy="568000"/>
          </a:xfrm>
        </p:grpSpPr>
        <p:sp>
          <p:nvSpPr>
            <p:cNvPr id="30" name="任意多边形 14">
              <a:extLst>
                <a:ext uri="{FF2B5EF4-FFF2-40B4-BE49-F238E27FC236}">
                  <a16:creationId xmlns:a16="http://schemas.microsoft.com/office/drawing/2014/main" id="{4273B929-3B1F-4080-8130-92C6655BD6CC}"/>
                </a:ext>
              </a:extLst>
            </p:cNvPr>
            <p:cNvSpPr/>
            <p:nvPr/>
          </p:nvSpPr>
          <p:spPr>
            <a:xfrm>
              <a:off x="243569" y="521062"/>
              <a:ext cx="537482" cy="393337"/>
            </a:xfrm>
            <a:custGeom>
              <a:avLst/>
              <a:gdLst>
                <a:gd name="connsiteX0" fmla="*/ 0 w 640080"/>
                <a:gd name="connsiteY0" fmla="*/ 0 h 327660"/>
                <a:gd name="connsiteX1" fmla="*/ 472440 w 640080"/>
                <a:gd name="connsiteY1" fmla="*/ 0 h 327660"/>
                <a:gd name="connsiteX2" fmla="*/ 640080 w 640080"/>
                <a:gd name="connsiteY2" fmla="*/ 163830 h 327660"/>
                <a:gd name="connsiteX3" fmla="*/ 472440 w 640080"/>
                <a:gd name="connsiteY3" fmla="*/ 327660 h 327660"/>
                <a:gd name="connsiteX4" fmla="*/ 0 w 640080"/>
                <a:gd name="connsiteY4" fmla="*/ 327660 h 327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0080" h="327660">
                  <a:moveTo>
                    <a:pt x="0" y="0"/>
                  </a:moveTo>
                  <a:lnTo>
                    <a:pt x="472440" y="0"/>
                  </a:lnTo>
                  <a:cubicBezTo>
                    <a:pt x="565025" y="0"/>
                    <a:pt x="640080" y="73349"/>
                    <a:pt x="640080" y="163830"/>
                  </a:cubicBezTo>
                  <a:cubicBezTo>
                    <a:pt x="640080" y="254311"/>
                    <a:pt x="565025" y="327660"/>
                    <a:pt x="472440" y="327660"/>
                  </a:cubicBezTo>
                  <a:lnTo>
                    <a:pt x="0" y="327660"/>
                  </a:lnTo>
                  <a:close/>
                </a:path>
              </a:pathLst>
            </a:cu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31" name="Text Box 39">
              <a:extLst>
                <a:ext uri="{FF2B5EF4-FFF2-40B4-BE49-F238E27FC236}">
                  <a16:creationId xmlns:a16="http://schemas.microsoft.com/office/drawing/2014/main" id="{D5036ED6-E3DF-4509-A4DA-BA1D7336A6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9751" y="426911"/>
              <a:ext cx="184145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  <a:defRPr/>
              </a:pPr>
              <a:r>
                <a:rPr lang="zh-TW" altLang="en-US" sz="2000" b="1" dirty="0" smtClean="0">
                  <a:solidFill>
                    <a:srgbClr val="8E6D48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緣起</a:t>
              </a:r>
              <a:endParaRPr lang="zh-CN" altLang="en-US" sz="2000" b="1" dirty="0">
                <a:solidFill>
                  <a:srgbClr val="8E6D48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0FB7BD80-61C1-431D-97EC-319924E1A993}"/>
                </a:ext>
              </a:extLst>
            </p:cNvPr>
            <p:cNvSpPr/>
            <p:nvPr/>
          </p:nvSpPr>
          <p:spPr>
            <a:xfrm>
              <a:off x="0" y="521062"/>
              <a:ext cx="188685" cy="393337"/>
            </a:xfrm>
            <a:prstGeom prst="rect">
              <a:avLst/>
            </a:pr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37" name="Text Box 39">
              <a:extLst>
                <a:ext uri="{FF2B5EF4-FFF2-40B4-BE49-F238E27FC236}">
                  <a16:creationId xmlns:a16="http://schemas.microsoft.com/office/drawing/2014/main" id="{5B026005-195C-44E4-9043-9F3A4CB248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9751" y="764079"/>
              <a:ext cx="1694151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spcBef>
                  <a:spcPct val="0"/>
                </a:spcBef>
                <a:defRPr/>
              </a:pPr>
              <a:r>
                <a:rPr lang="en-US" altLang="zh-CN" sz="900" dirty="0">
                  <a:solidFill>
                    <a:srgbClr val="8E6D48"/>
                  </a:solidFill>
                  <a:latin typeface="+mj-lt"/>
                  <a:ea typeface="微软雅黑" panose="020B0503020204020204" pitchFamily="34" charset="-122"/>
                </a:rPr>
                <a:t>writing</a:t>
              </a:r>
            </a:p>
          </p:txBody>
        </p:sp>
      </p:grpSp>
      <p:grpSp>
        <p:nvGrpSpPr>
          <p:cNvPr id="3" name="群組 2"/>
          <p:cNvGrpSpPr/>
          <p:nvPr/>
        </p:nvGrpSpPr>
        <p:grpSpPr>
          <a:xfrm>
            <a:off x="842097" y="3136031"/>
            <a:ext cx="10740303" cy="2875229"/>
            <a:chOff x="400137" y="3136031"/>
            <a:chExt cx="10740303" cy="2875229"/>
          </a:xfrm>
        </p:grpSpPr>
        <p:sp>
          <p:nvSpPr>
            <p:cNvPr id="34" name="TextBox 13"/>
            <p:cNvSpPr txBox="1">
              <a:spLocks noChangeArrowheads="1"/>
            </p:cNvSpPr>
            <p:nvPr/>
          </p:nvSpPr>
          <p:spPr bwMode="auto">
            <a:xfrm>
              <a:off x="400137" y="3795269"/>
              <a:ext cx="2280333" cy="16619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TW" altLang="en-US" sz="3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爸媽容易生氣</a:t>
              </a:r>
              <a:r>
                <a:rPr lang="zh-TW" altLang="en-US" sz="3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，打我或罵我</a:t>
              </a:r>
              <a:endParaRPr lang="zh-CN" alt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TextBox 13"/>
            <p:cNvSpPr txBox="1">
              <a:spLocks noChangeArrowheads="1"/>
            </p:cNvSpPr>
            <p:nvPr/>
          </p:nvSpPr>
          <p:spPr bwMode="auto">
            <a:xfrm>
              <a:off x="3236025" y="3816277"/>
              <a:ext cx="2213049" cy="16619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TW" altLang="en-US" sz="3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爸媽會在子女面前批評對方</a:t>
              </a:r>
              <a:endParaRPr lang="zh-CN" alt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TextBox 13"/>
            <p:cNvSpPr txBox="1">
              <a:spLocks noChangeArrowheads="1"/>
            </p:cNvSpPr>
            <p:nvPr/>
          </p:nvSpPr>
          <p:spPr bwMode="auto">
            <a:xfrm>
              <a:off x="6195060" y="3795269"/>
              <a:ext cx="2119043" cy="22159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TW" altLang="en-US" sz="3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很少看到沒有同住的另一方家長</a:t>
              </a:r>
              <a:endParaRPr lang="zh-CN" alt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TextBox 13"/>
            <p:cNvSpPr txBox="1">
              <a:spLocks noChangeArrowheads="1"/>
            </p:cNvSpPr>
            <p:nvPr/>
          </p:nvSpPr>
          <p:spPr bwMode="auto">
            <a:xfrm>
              <a:off x="9060089" y="3795269"/>
              <a:ext cx="2080351" cy="22159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TW" altLang="en-US" sz="3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沒有跟爸爸住，也沒有跟媽媽同住</a:t>
              </a:r>
              <a:endParaRPr lang="zh-CN" alt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Arc 23"/>
            <p:cNvSpPr/>
            <p:nvPr/>
          </p:nvSpPr>
          <p:spPr bwMode="auto">
            <a:xfrm>
              <a:off x="9868949" y="3141261"/>
              <a:ext cx="462629" cy="480091"/>
            </a:xfrm>
            <a:custGeom>
              <a:avLst/>
              <a:gdLst>
                <a:gd name="T0" fmla="*/ 959993 w 1545336"/>
                <a:gd name="T1" fmla="*/ 22173 h 1545336"/>
                <a:gd name="T2" fmla="*/ 1549742 w 1545336"/>
                <a:gd name="T3" fmla="*/ 732742 h 1545336"/>
                <a:gd name="T4" fmla="*/ 1032955 w 1545336"/>
                <a:gd name="T5" fmla="*/ 1497368 h 1545336"/>
                <a:gd name="T6" fmla="*/ 148062 w 1545336"/>
                <a:gd name="T7" fmla="*/ 1223485 h 1545336"/>
                <a:gd name="T8" fmla="*/ 159480 w 1545336"/>
                <a:gd name="T9" fmla="*/ 302441 h 1545336"/>
                <a:gd name="T10" fmla="*/ 775340 w 1545336"/>
                <a:gd name="T11" fmla="*/ 770574 h 1545336"/>
                <a:gd name="T12" fmla="*/ 959993 w 1545336"/>
                <a:gd name="T13" fmla="*/ 22173 h 1545336"/>
                <a:gd name="T14" fmla="*/ 959993 w 1545336"/>
                <a:gd name="T15" fmla="*/ 22173 h 1545336"/>
                <a:gd name="T16" fmla="*/ 1549742 w 1545336"/>
                <a:gd name="T17" fmla="*/ 732742 h 1545336"/>
                <a:gd name="T18" fmla="*/ 1032955 w 1545336"/>
                <a:gd name="T19" fmla="*/ 1497368 h 1545336"/>
                <a:gd name="T20" fmla="*/ 148062 w 1545336"/>
                <a:gd name="T21" fmla="*/ 1223485 h 1545336"/>
                <a:gd name="T22" fmla="*/ 159480 w 1545336"/>
                <a:gd name="T23" fmla="*/ 302441 h 15453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45336" h="1545336" stroke="0">
                  <a:moveTo>
                    <a:pt x="956686" y="22233"/>
                  </a:moveTo>
                  <a:cubicBezTo>
                    <a:pt x="1288604" y="103624"/>
                    <a:pt x="1527626" y="393394"/>
                    <a:pt x="1544404" y="734734"/>
                  </a:cubicBezTo>
                  <a:cubicBezTo>
                    <a:pt x="1561182" y="1076073"/>
                    <a:pt x="1351732" y="1387888"/>
                    <a:pt x="1029396" y="1501439"/>
                  </a:cubicBezTo>
                  <a:cubicBezTo>
                    <a:pt x="707060" y="1614990"/>
                    <a:pt x="348419" y="1503301"/>
                    <a:pt x="147552" y="1226811"/>
                  </a:cubicBezTo>
                  <a:cubicBezTo>
                    <a:pt x="-53316" y="950322"/>
                    <a:pt x="-48688" y="574720"/>
                    <a:pt x="158930" y="303263"/>
                  </a:cubicBezTo>
                  <a:lnTo>
                    <a:pt x="772668" y="772668"/>
                  </a:lnTo>
                  <a:lnTo>
                    <a:pt x="956686" y="22233"/>
                  </a:lnTo>
                  <a:close/>
                </a:path>
                <a:path w="1545336" h="1545336" fill="none">
                  <a:moveTo>
                    <a:pt x="956686" y="22233"/>
                  </a:moveTo>
                  <a:cubicBezTo>
                    <a:pt x="1288604" y="103624"/>
                    <a:pt x="1527626" y="393394"/>
                    <a:pt x="1544404" y="734734"/>
                  </a:cubicBezTo>
                  <a:cubicBezTo>
                    <a:pt x="1561182" y="1076073"/>
                    <a:pt x="1351732" y="1387888"/>
                    <a:pt x="1029396" y="1501439"/>
                  </a:cubicBezTo>
                  <a:cubicBezTo>
                    <a:pt x="707060" y="1614990"/>
                    <a:pt x="348419" y="1503301"/>
                    <a:pt x="147552" y="1226811"/>
                  </a:cubicBezTo>
                  <a:cubicBezTo>
                    <a:pt x="-53316" y="950322"/>
                    <a:pt x="-48688" y="574720"/>
                    <a:pt x="158930" y="303263"/>
                  </a:cubicBezTo>
                </a:path>
              </a:pathLst>
            </a:custGeom>
            <a:noFill/>
            <a:ln w="76200" cap="flat" cmpd="sng">
              <a:solidFill>
                <a:srgbClr val="82B347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3" name="Arc 23"/>
            <p:cNvSpPr/>
            <p:nvPr/>
          </p:nvSpPr>
          <p:spPr bwMode="auto">
            <a:xfrm>
              <a:off x="7023266" y="3136032"/>
              <a:ext cx="462629" cy="480091"/>
            </a:xfrm>
            <a:custGeom>
              <a:avLst/>
              <a:gdLst>
                <a:gd name="T0" fmla="*/ 959993 w 1545336"/>
                <a:gd name="T1" fmla="*/ 22173 h 1545336"/>
                <a:gd name="T2" fmla="*/ 1549742 w 1545336"/>
                <a:gd name="T3" fmla="*/ 732742 h 1545336"/>
                <a:gd name="T4" fmla="*/ 1032955 w 1545336"/>
                <a:gd name="T5" fmla="*/ 1497368 h 1545336"/>
                <a:gd name="T6" fmla="*/ 148062 w 1545336"/>
                <a:gd name="T7" fmla="*/ 1223485 h 1545336"/>
                <a:gd name="T8" fmla="*/ 159480 w 1545336"/>
                <a:gd name="T9" fmla="*/ 302441 h 1545336"/>
                <a:gd name="T10" fmla="*/ 775340 w 1545336"/>
                <a:gd name="T11" fmla="*/ 770574 h 1545336"/>
                <a:gd name="T12" fmla="*/ 959993 w 1545336"/>
                <a:gd name="T13" fmla="*/ 22173 h 1545336"/>
                <a:gd name="T14" fmla="*/ 959993 w 1545336"/>
                <a:gd name="T15" fmla="*/ 22173 h 1545336"/>
                <a:gd name="T16" fmla="*/ 1549742 w 1545336"/>
                <a:gd name="T17" fmla="*/ 732742 h 1545336"/>
                <a:gd name="T18" fmla="*/ 1032955 w 1545336"/>
                <a:gd name="T19" fmla="*/ 1497368 h 1545336"/>
                <a:gd name="T20" fmla="*/ 148062 w 1545336"/>
                <a:gd name="T21" fmla="*/ 1223485 h 1545336"/>
                <a:gd name="T22" fmla="*/ 159480 w 1545336"/>
                <a:gd name="T23" fmla="*/ 302441 h 15453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45336" h="1545336" stroke="0">
                  <a:moveTo>
                    <a:pt x="956686" y="22233"/>
                  </a:moveTo>
                  <a:cubicBezTo>
                    <a:pt x="1288604" y="103624"/>
                    <a:pt x="1527626" y="393394"/>
                    <a:pt x="1544404" y="734734"/>
                  </a:cubicBezTo>
                  <a:cubicBezTo>
                    <a:pt x="1561182" y="1076073"/>
                    <a:pt x="1351732" y="1387888"/>
                    <a:pt x="1029396" y="1501439"/>
                  </a:cubicBezTo>
                  <a:cubicBezTo>
                    <a:pt x="707060" y="1614990"/>
                    <a:pt x="348419" y="1503301"/>
                    <a:pt x="147552" y="1226811"/>
                  </a:cubicBezTo>
                  <a:cubicBezTo>
                    <a:pt x="-53316" y="950322"/>
                    <a:pt x="-48688" y="574720"/>
                    <a:pt x="158930" y="303263"/>
                  </a:cubicBezTo>
                  <a:lnTo>
                    <a:pt x="772668" y="772668"/>
                  </a:lnTo>
                  <a:lnTo>
                    <a:pt x="956686" y="22233"/>
                  </a:lnTo>
                  <a:close/>
                </a:path>
                <a:path w="1545336" h="1545336" fill="none">
                  <a:moveTo>
                    <a:pt x="956686" y="22233"/>
                  </a:moveTo>
                  <a:cubicBezTo>
                    <a:pt x="1288604" y="103624"/>
                    <a:pt x="1527626" y="393394"/>
                    <a:pt x="1544404" y="734734"/>
                  </a:cubicBezTo>
                  <a:cubicBezTo>
                    <a:pt x="1561182" y="1076073"/>
                    <a:pt x="1351732" y="1387888"/>
                    <a:pt x="1029396" y="1501439"/>
                  </a:cubicBezTo>
                  <a:cubicBezTo>
                    <a:pt x="707060" y="1614990"/>
                    <a:pt x="348419" y="1503301"/>
                    <a:pt x="147552" y="1226811"/>
                  </a:cubicBezTo>
                  <a:cubicBezTo>
                    <a:pt x="-53316" y="950322"/>
                    <a:pt x="-48688" y="574720"/>
                    <a:pt x="158930" y="303263"/>
                  </a:cubicBezTo>
                </a:path>
              </a:pathLst>
            </a:custGeom>
            <a:noFill/>
            <a:ln w="76200" cap="flat" cmpd="sng">
              <a:solidFill>
                <a:srgbClr val="82B347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4" name="Arc 23"/>
            <p:cNvSpPr/>
            <p:nvPr/>
          </p:nvSpPr>
          <p:spPr bwMode="auto">
            <a:xfrm>
              <a:off x="4111234" y="3136032"/>
              <a:ext cx="462629" cy="480091"/>
            </a:xfrm>
            <a:custGeom>
              <a:avLst/>
              <a:gdLst>
                <a:gd name="T0" fmla="*/ 959993 w 1545336"/>
                <a:gd name="T1" fmla="*/ 22173 h 1545336"/>
                <a:gd name="T2" fmla="*/ 1549742 w 1545336"/>
                <a:gd name="T3" fmla="*/ 732742 h 1545336"/>
                <a:gd name="T4" fmla="*/ 1032955 w 1545336"/>
                <a:gd name="T5" fmla="*/ 1497368 h 1545336"/>
                <a:gd name="T6" fmla="*/ 148062 w 1545336"/>
                <a:gd name="T7" fmla="*/ 1223485 h 1545336"/>
                <a:gd name="T8" fmla="*/ 159480 w 1545336"/>
                <a:gd name="T9" fmla="*/ 302441 h 1545336"/>
                <a:gd name="T10" fmla="*/ 775340 w 1545336"/>
                <a:gd name="T11" fmla="*/ 770574 h 1545336"/>
                <a:gd name="T12" fmla="*/ 959993 w 1545336"/>
                <a:gd name="T13" fmla="*/ 22173 h 1545336"/>
                <a:gd name="T14" fmla="*/ 959993 w 1545336"/>
                <a:gd name="T15" fmla="*/ 22173 h 1545336"/>
                <a:gd name="T16" fmla="*/ 1549742 w 1545336"/>
                <a:gd name="T17" fmla="*/ 732742 h 1545336"/>
                <a:gd name="T18" fmla="*/ 1032955 w 1545336"/>
                <a:gd name="T19" fmla="*/ 1497368 h 1545336"/>
                <a:gd name="T20" fmla="*/ 148062 w 1545336"/>
                <a:gd name="T21" fmla="*/ 1223485 h 1545336"/>
                <a:gd name="T22" fmla="*/ 159480 w 1545336"/>
                <a:gd name="T23" fmla="*/ 302441 h 15453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45336" h="1545336" stroke="0">
                  <a:moveTo>
                    <a:pt x="956686" y="22233"/>
                  </a:moveTo>
                  <a:cubicBezTo>
                    <a:pt x="1288604" y="103624"/>
                    <a:pt x="1527626" y="393394"/>
                    <a:pt x="1544404" y="734734"/>
                  </a:cubicBezTo>
                  <a:cubicBezTo>
                    <a:pt x="1561182" y="1076073"/>
                    <a:pt x="1351732" y="1387888"/>
                    <a:pt x="1029396" y="1501439"/>
                  </a:cubicBezTo>
                  <a:cubicBezTo>
                    <a:pt x="707060" y="1614990"/>
                    <a:pt x="348419" y="1503301"/>
                    <a:pt x="147552" y="1226811"/>
                  </a:cubicBezTo>
                  <a:cubicBezTo>
                    <a:pt x="-53316" y="950322"/>
                    <a:pt x="-48688" y="574720"/>
                    <a:pt x="158930" y="303263"/>
                  </a:cubicBezTo>
                  <a:lnTo>
                    <a:pt x="772668" y="772668"/>
                  </a:lnTo>
                  <a:lnTo>
                    <a:pt x="956686" y="22233"/>
                  </a:lnTo>
                  <a:close/>
                </a:path>
                <a:path w="1545336" h="1545336" fill="none">
                  <a:moveTo>
                    <a:pt x="956686" y="22233"/>
                  </a:moveTo>
                  <a:cubicBezTo>
                    <a:pt x="1288604" y="103624"/>
                    <a:pt x="1527626" y="393394"/>
                    <a:pt x="1544404" y="734734"/>
                  </a:cubicBezTo>
                  <a:cubicBezTo>
                    <a:pt x="1561182" y="1076073"/>
                    <a:pt x="1351732" y="1387888"/>
                    <a:pt x="1029396" y="1501439"/>
                  </a:cubicBezTo>
                  <a:cubicBezTo>
                    <a:pt x="707060" y="1614990"/>
                    <a:pt x="348419" y="1503301"/>
                    <a:pt x="147552" y="1226811"/>
                  </a:cubicBezTo>
                  <a:cubicBezTo>
                    <a:pt x="-53316" y="950322"/>
                    <a:pt x="-48688" y="574720"/>
                    <a:pt x="158930" y="303263"/>
                  </a:cubicBezTo>
                </a:path>
              </a:pathLst>
            </a:custGeom>
            <a:noFill/>
            <a:ln w="76200" cap="flat" cmpd="sng">
              <a:solidFill>
                <a:srgbClr val="82B347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Arc 23"/>
            <p:cNvSpPr/>
            <p:nvPr/>
          </p:nvSpPr>
          <p:spPr bwMode="auto">
            <a:xfrm>
              <a:off x="1308988" y="3136031"/>
              <a:ext cx="462629" cy="480091"/>
            </a:xfrm>
            <a:custGeom>
              <a:avLst/>
              <a:gdLst>
                <a:gd name="T0" fmla="*/ 959993 w 1545336"/>
                <a:gd name="T1" fmla="*/ 22173 h 1545336"/>
                <a:gd name="T2" fmla="*/ 1549742 w 1545336"/>
                <a:gd name="T3" fmla="*/ 732742 h 1545336"/>
                <a:gd name="T4" fmla="*/ 1032955 w 1545336"/>
                <a:gd name="T5" fmla="*/ 1497368 h 1545336"/>
                <a:gd name="T6" fmla="*/ 148062 w 1545336"/>
                <a:gd name="T7" fmla="*/ 1223485 h 1545336"/>
                <a:gd name="T8" fmla="*/ 159480 w 1545336"/>
                <a:gd name="T9" fmla="*/ 302441 h 1545336"/>
                <a:gd name="T10" fmla="*/ 775340 w 1545336"/>
                <a:gd name="T11" fmla="*/ 770574 h 1545336"/>
                <a:gd name="T12" fmla="*/ 959993 w 1545336"/>
                <a:gd name="T13" fmla="*/ 22173 h 1545336"/>
                <a:gd name="T14" fmla="*/ 959993 w 1545336"/>
                <a:gd name="T15" fmla="*/ 22173 h 1545336"/>
                <a:gd name="T16" fmla="*/ 1549742 w 1545336"/>
                <a:gd name="T17" fmla="*/ 732742 h 1545336"/>
                <a:gd name="T18" fmla="*/ 1032955 w 1545336"/>
                <a:gd name="T19" fmla="*/ 1497368 h 1545336"/>
                <a:gd name="T20" fmla="*/ 148062 w 1545336"/>
                <a:gd name="T21" fmla="*/ 1223485 h 1545336"/>
                <a:gd name="T22" fmla="*/ 159480 w 1545336"/>
                <a:gd name="T23" fmla="*/ 302441 h 15453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45336" h="1545336" stroke="0">
                  <a:moveTo>
                    <a:pt x="956686" y="22233"/>
                  </a:moveTo>
                  <a:cubicBezTo>
                    <a:pt x="1288604" y="103624"/>
                    <a:pt x="1527626" y="393394"/>
                    <a:pt x="1544404" y="734734"/>
                  </a:cubicBezTo>
                  <a:cubicBezTo>
                    <a:pt x="1561182" y="1076073"/>
                    <a:pt x="1351732" y="1387888"/>
                    <a:pt x="1029396" y="1501439"/>
                  </a:cubicBezTo>
                  <a:cubicBezTo>
                    <a:pt x="707060" y="1614990"/>
                    <a:pt x="348419" y="1503301"/>
                    <a:pt x="147552" y="1226811"/>
                  </a:cubicBezTo>
                  <a:cubicBezTo>
                    <a:pt x="-53316" y="950322"/>
                    <a:pt x="-48688" y="574720"/>
                    <a:pt x="158930" y="303263"/>
                  </a:cubicBezTo>
                  <a:lnTo>
                    <a:pt x="772668" y="772668"/>
                  </a:lnTo>
                  <a:lnTo>
                    <a:pt x="956686" y="22233"/>
                  </a:lnTo>
                  <a:close/>
                </a:path>
                <a:path w="1545336" h="1545336" fill="none">
                  <a:moveTo>
                    <a:pt x="956686" y="22233"/>
                  </a:moveTo>
                  <a:cubicBezTo>
                    <a:pt x="1288604" y="103624"/>
                    <a:pt x="1527626" y="393394"/>
                    <a:pt x="1544404" y="734734"/>
                  </a:cubicBezTo>
                  <a:cubicBezTo>
                    <a:pt x="1561182" y="1076073"/>
                    <a:pt x="1351732" y="1387888"/>
                    <a:pt x="1029396" y="1501439"/>
                  </a:cubicBezTo>
                  <a:cubicBezTo>
                    <a:pt x="707060" y="1614990"/>
                    <a:pt x="348419" y="1503301"/>
                    <a:pt x="147552" y="1226811"/>
                  </a:cubicBezTo>
                  <a:cubicBezTo>
                    <a:pt x="-53316" y="950322"/>
                    <a:pt x="-48688" y="574720"/>
                    <a:pt x="158930" y="303263"/>
                  </a:cubicBezTo>
                </a:path>
              </a:pathLst>
            </a:custGeom>
            <a:noFill/>
            <a:ln w="76200" cap="flat" cmpd="sng">
              <a:solidFill>
                <a:srgbClr val="82B347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2" name="群組 51"/>
          <p:cNvGrpSpPr/>
          <p:nvPr/>
        </p:nvGrpSpPr>
        <p:grpSpPr>
          <a:xfrm>
            <a:off x="2680470" y="1169913"/>
            <a:ext cx="7043240" cy="1018276"/>
            <a:chOff x="3941763" y="318156"/>
            <a:chExt cx="4414445" cy="1018276"/>
          </a:xfrm>
        </p:grpSpPr>
        <p:sp>
          <p:nvSpPr>
            <p:cNvPr id="53" name="矩形 52"/>
            <p:cNvSpPr/>
            <p:nvPr/>
          </p:nvSpPr>
          <p:spPr>
            <a:xfrm>
              <a:off x="3941763" y="318156"/>
              <a:ext cx="4414445" cy="1018276"/>
            </a:xfrm>
            <a:prstGeom prst="rect">
              <a:avLst/>
            </a:prstGeom>
            <a:solidFill>
              <a:srgbClr val="B996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15"/>
            <p:cNvSpPr txBox="1"/>
            <p:nvPr/>
          </p:nvSpPr>
          <p:spPr>
            <a:xfrm>
              <a:off x="3941763" y="394747"/>
              <a:ext cx="44144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TW" altLang="en-US" sz="4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離婚子女的四大痛苦感受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5" name="矩形 54"/>
          <p:cNvSpPr/>
          <p:nvPr/>
        </p:nvSpPr>
        <p:spPr>
          <a:xfrm>
            <a:off x="3978842" y="2209980"/>
            <a:ext cx="6160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引自兒童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福利聯盟</a:t>
            </a:r>
            <a:r>
              <a:rPr lang="en-US" altLang="zh-TW" dirty="0">
                <a:solidFill>
                  <a:srgbClr val="000000"/>
                </a:solidFill>
                <a:latin typeface="Eras Light ITC"/>
                <a:ea typeface="微軟正黑體" panose="020B0604030504040204" pitchFamily="34" charset="-120"/>
              </a:rPr>
              <a:t>2016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年離婚分居家庭子女心聲調查報告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1948441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2634747" y="697695"/>
            <a:ext cx="7043240" cy="1018276"/>
            <a:chOff x="3941763" y="318156"/>
            <a:chExt cx="4414445" cy="1018276"/>
          </a:xfrm>
        </p:grpSpPr>
        <p:sp>
          <p:nvSpPr>
            <p:cNvPr id="3" name="矩形 2"/>
            <p:cNvSpPr/>
            <p:nvPr/>
          </p:nvSpPr>
          <p:spPr>
            <a:xfrm>
              <a:off x="3941763" y="318156"/>
              <a:ext cx="4414445" cy="1018276"/>
            </a:xfrm>
            <a:prstGeom prst="rect">
              <a:avLst/>
            </a:prstGeom>
            <a:solidFill>
              <a:srgbClr val="B996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文本框 15"/>
            <p:cNvSpPr txBox="1"/>
            <p:nvPr/>
          </p:nvSpPr>
          <p:spPr>
            <a:xfrm>
              <a:off x="3941763" y="394747"/>
              <a:ext cx="44144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TW" altLang="en-US" sz="4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社會安全網第二期計畫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文本框 15"/>
          <p:cNvSpPr txBox="1">
            <a:spLocks noChangeArrowheads="1"/>
          </p:cNvSpPr>
          <p:nvPr/>
        </p:nvSpPr>
        <p:spPr bwMode="auto">
          <a:xfrm>
            <a:off x="730928" y="1918670"/>
            <a:ext cx="10850879" cy="4308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　評估有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1,140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個脆弱家庭有家庭關係衝突的議題，目前社區式家事商談服務資源尚待發展。</a:t>
            </a:r>
            <a:endParaRPr lang="en-US" altLang="zh-TW" sz="3200" b="1" spc="300" dirty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	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目的：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600200" lvl="2" indent="-457200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zh-TW" altLang="en-US" sz="3200" b="1" spc="300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協助家長理性處理婚姻、子女監護權糾紛</a:t>
            </a:r>
            <a:endParaRPr lang="en-US" altLang="zh-TW" sz="3200" b="1" spc="300" dirty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600200" lvl="2" indent="-457200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zh-TW" altLang="en-US" sz="3200" b="1" spc="300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降低離婚事件對未成年子女之影響與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傷害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 indent="0">
              <a:lnSpc>
                <a:spcPct val="100000"/>
              </a:lnSpc>
              <a:spcBef>
                <a:spcPct val="0"/>
              </a:spcBef>
              <a:buNone/>
            </a:pPr>
            <a:endParaRPr lang="en-US" altLang="zh-TW" sz="1800" b="1" spc="300" dirty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3200" b="1" spc="300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新北市政府社會局於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110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日召開家事相關服務方案擴大聯繫會議，佈建</a:t>
            </a:r>
            <a:r>
              <a:rPr lang="zh-TW" altLang="en-US" sz="3200" b="1" spc="30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並</a:t>
            </a:r>
            <a:r>
              <a:rPr lang="zh-TW" altLang="en-US" sz="3200" b="1" spc="30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串聯以下家事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</a:t>
            </a:r>
            <a:r>
              <a:rPr lang="zh-TW" altLang="en-US" sz="3200" b="1" spc="30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單位</a:t>
            </a:r>
            <a:r>
              <a:rPr lang="zh-TW" altLang="en-US" sz="3200" b="1" spc="30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，強化社會安全網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絡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6" name="组合 26">
            <a:extLst>
              <a:ext uri="{FF2B5EF4-FFF2-40B4-BE49-F238E27FC236}">
                <a16:creationId xmlns:a16="http://schemas.microsoft.com/office/drawing/2014/main" id="{050D5587-7963-4FC6-98A8-0D4E9D09C941}"/>
              </a:ext>
            </a:extLst>
          </p:cNvPr>
          <p:cNvGrpSpPr/>
          <p:nvPr/>
        </p:nvGrpSpPr>
        <p:grpSpPr>
          <a:xfrm>
            <a:off x="156568" y="338476"/>
            <a:ext cx="2671204" cy="568000"/>
            <a:chOff x="0" y="426911"/>
            <a:chExt cx="2671204" cy="568000"/>
          </a:xfrm>
        </p:grpSpPr>
        <p:sp>
          <p:nvSpPr>
            <p:cNvPr id="7" name="任意多边形 14">
              <a:extLst>
                <a:ext uri="{FF2B5EF4-FFF2-40B4-BE49-F238E27FC236}">
                  <a16:creationId xmlns:a16="http://schemas.microsoft.com/office/drawing/2014/main" id="{4273B929-3B1F-4080-8130-92C6655BD6CC}"/>
                </a:ext>
              </a:extLst>
            </p:cNvPr>
            <p:cNvSpPr/>
            <p:nvPr/>
          </p:nvSpPr>
          <p:spPr>
            <a:xfrm>
              <a:off x="243569" y="521062"/>
              <a:ext cx="537482" cy="393337"/>
            </a:xfrm>
            <a:custGeom>
              <a:avLst/>
              <a:gdLst>
                <a:gd name="connsiteX0" fmla="*/ 0 w 640080"/>
                <a:gd name="connsiteY0" fmla="*/ 0 h 327660"/>
                <a:gd name="connsiteX1" fmla="*/ 472440 w 640080"/>
                <a:gd name="connsiteY1" fmla="*/ 0 h 327660"/>
                <a:gd name="connsiteX2" fmla="*/ 640080 w 640080"/>
                <a:gd name="connsiteY2" fmla="*/ 163830 h 327660"/>
                <a:gd name="connsiteX3" fmla="*/ 472440 w 640080"/>
                <a:gd name="connsiteY3" fmla="*/ 327660 h 327660"/>
                <a:gd name="connsiteX4" fmla="*/ 0 w 640080"/>
                <a:gd name="connsiteY4" fmla="*/ 327660 h 327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0080" h="327660">
                  <a:moveTo>
                    <a:pt x="0" y="0"/>
                  </a:moveTo>
                  <a:lnTo>
                    <a:pt x="472440" y="0"/>
                  </a:lnTo>
                  <a:cubicBezTo>
                    <a:pt x="565025" y="0"/>
                    <a:pt x="640080" y="73349"/>
                    <a:pt x="640080" y="163830"/>
                  </a:cubicBezTo>
                  <a:cubicBezTo>
                    <a:pt x="640080" y="254311"/>
                    <a:pt x="565025" y="327660"/>
                    <a:pt x="472440" y="327660"/>
                  </a:cubicBezTo>
                  <a:lnTo>
                    <a:pt x="0" y="327660"/>
                  </a:lnTo>
                  <a:close/>
                </a:path>
              </a:pathLst>
            </a:cu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8" name="Text Box 39">
              <a:extLst>
                <a:ext uri="{FF2B5EF4-FFF2-40B4-BE49-F238E27FC236}">
                  <a16:creationId xmlns:a16="http://schemas.microsoft.com/office/drawing/2014/main" id="{D5036ED6-E3DF-4509-A4DA-BA1D7336A6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9751" y="426911"/>
              <a:ext cx="184145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  <a:defRPr/>
              </a:pPr>
              <a:r>
                <a:rPr lang="zh-TW" altLang="en-US" sz="2000" b="1" dirty="0" smtClean="0">
                  <a:solidFill>
                    <a:srgbClr val="8E6D48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緣起</a:t>
              </a:r>
              <a:endParaRPr lang="zh-CN" altLang="en-US" sz="2000" b="1" dirty="0">
                <a:solidFill>
                  <a:srgbClr val="8E6D48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0FB7BD80-61C1-431D-97EC-319924E1A993}"/>
                </a:ext>
              </a:extLst>
            </p:cNvPr>
            <p:cNvSpPr/>
            <p:nvPr/>
          </p:nvSpPr>
          <p:spPr>
            <a:xfrm>
              <a:off x="0" y="521062"/>
              <a:ext cx="188685" cy="393337"/>
            </a:xfrm>
            <a:prstGeom prst="rect">
              <a:avLst/>
            </a:pr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10" name="Text Box 39">
              <a:extLst>
                <a:ext uri="{FF2B5EF4-FFF2-40B4-BE49-F238E27FC236}">
                  <a16:creationId xmlns:a16="http://schemas.microsoft.com/office/drawing/2014/main" id="{5B026005-195C-44E4-9043-9F3A4CB248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9751" y="764079"/>
              <a:ext cx="1694151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spcBef>
                  <a:spcPct val="0"/>
                </a:spcBef>
                <a:defRPr/>
              </a:pPr>
              <a:r>
                <a:rPr lang="en-US" altLang="zh-CN" sz="900" dirty="0">
                  <a:solidFill>
                    <a:srgbClr val="8E6D48"/>
                  </a:solidFill>
                  <a:latin typeface="+mj-lt"/>
                  <a:ea typeface="微软雅黑" panose="020B0503020204020204" pitchFamily="34" charset="-122"/>
                </a:rPr>
                <a:t>writing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56259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5"/>
          <p:cNvSpPr/>
          <p:nvPr/>
        </p:nvSpPr>
        <p:spPr>
          <a:xfrm rot="16200000">
            <a:off x="8963025" y="2703577"/>
            <a:ext cx="1560513" cy="1411287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B99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54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55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52"/>
          <p:cNvSpPr/>
          <p:nvPr/>
        </p:nvSpPr>
        <p:spPr>
          <a:xfrm rot="16200000">
            <a:off x="6492081" y="2691671"/>
            <a:ext cx="1558925" cy="1411288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5B88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54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55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51"/>
          <p:cNvSpPr/>
          <p:nvPr/>
        </p:nvSpPr>
        <p:spPr>
          <a:xfrm rot="16200000">
            <a:off x="4015581" y="2691671"/>
            <a:ext cx="1558925" cy="1411288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B99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54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55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50"/>
          <p:cNvSpPr/>
          <p:nvPr/>
        </p:nvSpPr>
        <p:spPr>
          <a:xfrm rot="16200000">
            <a:off x="1543843" y="2691671"/>
            <a:ext cx="1560513" cy="1403350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5B88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54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55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1" name="Straight Connector 29"/>
          <p:cNvCxnSpPr/>
          <p:nvPr/>
        </p:nvCxnSpPr>
        <p:spPr>
          <a:xfrm flipH="1">
            <a:off x="1306513" y="3251264"/>
            <a:ext cx="9320212" cy="0"/>
          </a:xfrm>
          <a:prstGeom prst="line">
            <a:avLst/>
          </a:prstGeom>
          <a:ln w="19050">
            <a:solidFill>
              <a:srgbClr val="B9965A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reeform 44"/>
          <p:cNvSpPr/>
          <p:nvPr/>
        </p:nvSpPr>
        <p:spPr>
          <a:xfrm rot="16200000">
            <a:off x="1547812" y="2605152"/>
            <a:ext cx="1560513" cy="1411288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82B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54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55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53"/>
          <p:cNvSpPr/>
          <p:nvPr/>
        </p:nvSpPr>
        <p:spPr>
          <a:xfrm rot="16200000">
            <a:off x="4014787" y="2605152"/>
            <a:ext cx="1560513" cy="1411288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B99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54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55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68"/>
          <p:cNvSpPr/>
          <p:nvPr/>
        </p:nvSpPr>
        <p:spPr>
          <a:xfrm rot="16200000">
            <a:off x="6491287" y="2605152"/>
            <a:ext cx="1560513" cy="1411288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82B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54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55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71"/>
          <p:cNvSpPr/>
          <p:nvPr/>
        </p:nvSpPr>
        <p:spPr>
          <a:xfrm rot="16200000">
            <a:off x="8967787" y="2605152"/>
            <a:ext cx="1560513" cy="1411288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B99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54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55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02" name="Text Placeholder 3"/>
          <p:cNvSpPr txBox="1"/>
          <p:nvPr/>
        </p:nvSpPr>
        <p:spPr bwMode="auto">
          <a:xfrm>
            <a:off x="2057400" y="2981389"/>
            <a:ext cx="4000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2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2303" name="Text Placeholder 3"/>
          <p:cNvSpPr txBox="1"/>
          <p:nvPr/>
        </p:nvSpPr>
        <p:spPr bwMode="auto">
          <a:xfrm>
            <a:off x="4535488" y="2981389"/>
            <a:ext cx="4016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2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2304" name="Text Placeholder 3"/>
          <p:cNvSpPr txBox="1"/>
          <p:nvPr/>
        </p:nvSpPr>
        <p:spPr bwMode="auto">
          <a:xfrm>
            <a:off x="7015163" y="2981389"/>
            <a:ext cx="4000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2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2305" name="Text Placeholder 3"/>
          <p:cNvSpPr txBox="1"/>
          <p:nvPr/>
        </p:nvSpPr>
        <p:spPr bwMode="auto">
          <a:xfrm>
            <a:off x="9493250" y="2981389"/>
            <a:ext cx="40163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2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306" name="TextBox 13"/>
          <p:cNvSpPr txBox="1">
            <a:spLocks noChangeArrowheads="1"/>
          </p:cNvSpPr>
          <p:nvPr/>
        </p:nvSpPr>
        <p:spPr bwMode="auto">
          <a:xfrm>
            <a:off x="1088231" y="4173603"/>
            <a:ext cx="2338387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TW" alt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財團法人兒童福利聯盟基金會</a:t>
            </a:r>
            <a:endParaRPr lang="en-US" sz="36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08" name="TextBox 13"/>
          <p:cNvSpPr txBox="1">
            <a:spLocks noChangeArrowheads="1"/>
          </p:cNvSpPr>
          <p:nvPr/>
        </p:nvSpPr>
        <p:spPr bwMode="auto">
          <a:xfrm>
            <a:off x="3537743" y="4189477"/>
            <a:ext cx="2514600" cy="196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TW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財團法人天主教聖母聖心會附設懷仁全人發展中心</a:t>
            </a:r>
            <a:endParaRPr 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10" name="TextBox 13"/>
          <p:cNvSpPr txBox="1">
            <a:spLocks noChangeArrowheads="1"/>
          </p:cNvSpPr>
          <p:nvPr/>
        </p:nvSpPr>
        <p:spPr bwMode="auto">
          <a:xfrm>
            <a:off x="6102350" y="4329177"/>
            <a:ext cx="233838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TW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社團法人台灣家族系統排列協會</a:t>
            </a:r>
            <a:endParaRPr 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12" name="TextBox 13"/>
          <p:cNvSpPr txBox="1">
            <a:spLocks noChangeArrowheads="1"/>
          </p:cNvSpPr>
          <p:nvPr/>
        </p:nvSpPr>
        <p:spPr bwMode="auto">
          <a:xfrm>
            <a:off x="8574088" y="4329177"/>
            <a:ext cx="2338387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TW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映盛社會工作師事務所</a:t>
            </a:r>
            <a:endParaRPr lang="en-US" altLang="zh-TW" sz="32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8" name="组合 13"/>
          <p:cNvGrpSpPr/>
          <p:nvPr/>
        </p:nvGrpSpPr>
        <p:grpSpPr>
          <a:xfrm>
            <a:off x="0" y="426911"/>
            <a:ext cx="2671204" cy="568000"/>
            <a:chOff x="0" y="426911"/>
            <a:chExt cx="2671204" cy="568000"/>
          </a:xfrm>
        </p:grpSpPr>
        <p:sp>
          <p:nvSpPr>
            <p:cNvPr id="29" name="任意多边形 14"/>
            <p:cNvSpPr/>
            <p:nvPr/>
          </p:nvSpPr>
          <p:spPr>
            <a:xfrm>
              <a:off x="243569" y="521062"/>
              <a:ext cx="537482" cy="393337"/>
            </a:xfrm>
            <a:custGeom>
              <a:avLst/>
              <a:gdLst>
                <a:gd name="connsiteX0" fmla="*/ 0 w 640080"/>
                <a:gd name="connsiteY0" fmla="*/ 0 h 327660"/>
                <a:gd name="connsiteX1" fmla="*/ 472440 w 640080"/>
                <a:gd name="connsiteY1" fmla="*/ 0 h 327660"/>
                <a:gd name="connsiteX2" fmla="*/ 640080 w 640080"/>
                <a:gd name="connsiteY2" fmla="*/ 163830 h 327660"/>
                <a:gd name="connsiteX3" fmla="*/ 472440 w 640080"/>
                <a:gd name="connsiteY3" fmla="*/ 327660 h 327660"/>
                <a:gd name="connsiteX4" fmla="*/ 0 w 640080"/>
                <a:gd name="connsiteY4" fmla="*/ 327660 h 327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0080" h="327660">
                  <a:moveTo>
                    <a:pt x="0" y="0"/>
                  </a:moveTo>
                  <a:lnTo>
                    <a:pt x="472440" y="0"/>
                  </a:lnTo>
                  <a:cubicBezTo>
                    <a:pt x="565025" y="0"/>
                    <a:pt x="640080" y="73349"/>
                    <a:pt x="640080" y="163830"/>
                  </a:cubicBezTo>
                  <a:cubicBezTo>
                    <a:pt x="640080" y="254311"/>
                    <a:pt x="565025" y="327660"/>
                    <a:pt x="472440" y="327660"/>
                  </a:cubicBezTo>
                  <a:lnTo>
                    <a:pt x="0" y="327660"/>
                  </a:lnTo>
                  <a:close/>
                </a:path>
              </a:pathLst>
            </a:cu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30" name="Text Box 39"/>
            <p:cNvSpPr txBox="1">
              <a:spLocks noChangeArrowheads="1"/>
            </p:cNvSpPr>
            <p:nvPr/>
          </p:nvSpPr>
          <p:spPr bwMode="auto">
            <a:xfrm>
              <a:off x="829751" y="426911"/>
              <a:ext cx="184145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  <a:defRPr/>
              </a:pPr>
              <a:r>
                <a:rPr lang="zh-TW" altLang="en-US" sz="2000" b="1" dirty="0" smtClean="0">
                  <a:solidFill>
                    <a:srgbClr val="8E6D48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資源</a:t>
              </a:r>
              <a:endParaRPr lang="en-US" altLang="zh-CN" sz="2000" b="1" dirty="0">
                <a:solidFill>
                  <a:srgbClr val="8E6D48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521062"/>
              <a:ext cx="188685" cy="393337"/>
            </a:xfrm>
            <a:prstGeom prst="rect">
              <a:avLst/>
            </a:pr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32" name="Text Box 39"/>
            <p:cNvSpPr txBox="1">
              <a:spLocks noChangeArrowheads="1"/>
            </p:cNvSpPr>
            <p:nvPr/>
          </p:nvSpPr>
          <p:spPr bwMode="auto">
            <a:xfrm>
              <a:off x="829751" y="764079"/>
              <a:ext cx="1694151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spcBef>
                  <a:spcPct val="0"/>
                </a:spcBef>
                <a:defRPr/>
              </a:pPr>
              <a:r>
                <a:rPr lang="en-US" altLang="zh-CN" sz="900" dirty="0">
                  <a:solidFill>
                    <a:srgbClr val="8E6D48"/>
                  </a:solidFill>
                  <a:latin typeface="+mj-lt"/>
                  <a:ea typeface="微软雅黑" panose="020B0503020204020204" pitchFamily="34" charset="-122"/>
                </a:rPr>
                <a:t>Collaborate</a:t>
              </a:r>
            </a:p>
          </p:txBody>
        </p:sp>
      </p:grpSp>
      <p:grpSp>
        <p:nvGrpSpPr>
          <p:cNvPr id="38" name="群組 37"/>
          <p:cNvGrpSpPr/>
          <p:nvPr/>
        </p:nvGrpSpPr>
        <p:grpSpPr>
          <a:xfrm>
            <a:off x="3587751" y="1242780"/>
            <a:ext cx="5129530" cy="1646251"/>
            <a:chOff x="3941763" y="318156"/>
            <a:chExt cx="4414445" cy="1646251"/>
          </a:xfrm>
        </p:grpSpPr>
        <p:sp>
          <p:nvSpPr>
            <p:cNvPr id="39" name="矩形 38"/>
            <p:cNvSpPr/>
            <p:nvPr/>
          </p:nvSpPr>
          <p:spPr>
            <a:xfrm>
              <a:off x="3941763" y="318156"/>
              <a:ext cx="4414445" cy="1018276"/>
            </a:xfrm>
            <a:prstGeom prst="rect">
              <a:avLst/>
            </a:prstGeom>
            <a:solidFill>
              <a:srgbClr val="B996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文本框 15"/>
            <p:cNvSpPr txBox="1"/>
            <p:nvPr/>
          </p:nvSpPr>
          <p:spPr>
            <a:xfrm>
              <a:off x="3941763" y="394747"/>
              <a:ext cx="4414445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TW" altLang="en-US" sz="4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社區式家事商談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9992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2306" grpId="0"/>
      <p:bldP spid="12308" grpId="0"/>
      <p:bldP spid="12310" grpId="0"/>
      <p:bldP spid="123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0"/>
          <p:cNvSpPr/>
          <p:nvPr/>
        </p:nvSpPr>
        <p:spPr>
          <a:xfrm rot="16200000">
            <a:off x="1315243" y="1360425"/>
            <a:ext cx="1560513" cy="1403350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5B88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54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55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Freeform 44"/>
          <p:cNvSpPr/>
          <p:nvPr/>
        </p:nvSpPr>
        <p:spPr>
          <a:xfrm rot="16200000">
            <a:off x="1319212" y="1273906"/>
            <a:ext cx="1560513" cy="1411288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82B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54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55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 Placeholder 3"/>
          <p:cNvSpPr txBox="1"/>
          <p:nvPr/>
        </p:nvSpPr>
        <p:spPr bwMode="auto">
          <a:xfrm>
            <a:off x="1828800" y="1650143"/>
            <a:ext cx="4000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2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859631" y="2842357"/>
            <a:ext cx="2338387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TW" alt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財團法人兒童福利聯盟基金會</a:t>
            </a:r>
            <a:endParaRPr lang="en-US" sz="36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文本框 15"/>
          <p:cNvSpPr txBox="1">
            <a:spLocks noChangeArrowheads="1"/>
          </p:cNvSpPr>
          <p:nvPr/>
        </p:nvSpPr>
        <p:spPr bwMode="auto">
          <a:xfrm>
            <a:off x="3754914" y="818293"/>
            <a:ext cx="7930991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服務內容：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個別或聯合諮商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商談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zh-TW" altLang="en-US" sz="3200" b="1" spc="300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陪同親子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會面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zh-TW" altLang="en-US" sz="3200" b="1" spc="300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離婚、親職諮詢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輔導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zh-TW" altLang="en-US" sz="3200" b="1" spc="300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離異父母親職講座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、團體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zh-TW" altLang="en-US" sz="3200" b="1" spc="300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兒童個別諮商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、團體與營隊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zh-TW" altLang="en-US" sz="3200" b="1" spc="300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每周二晚上法律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諮詢（事先預約）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聯絡人：廖組長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連絡電話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:02-2550-5959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＃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311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地址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：台北市大同區長安西路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43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號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樓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8" name="组合 13"/>
          <p:cNvGrpSpPr/>
          <p:nvPr/>
        </p:nvGrpSpPr>
        <p:grpSpPr>
          <a:xfrm>
            <a:off x="0" y="426911"/>
            <a:ext cx="2671204" cy="568000"/>
            <a:chOff x="0" y="426911"/>
            <a:chExt cx="2671204" cy="568000"/>
          </a:xfrm>
        </p:grpSpPr>
        <p:sp>
          <p:nvSpPr>
            <p:cNvPr id="19" name="任意多边形 14"/>
            <p:cNvSpPr/>
            <p:nvPr/>
          </p:nvSpPr>
          <p:spPr>
            <a:xfrm>
              <a:off x="243569" y="521062"/>
              <a:ext cx="537482" cy="393337"/>
            </a:xfrm>
            <a:custGeom>
              <a:avLst/>
              <a:gdLst>
                <a:gd name="connsiteX0" fmla="*/ 0 w 640080"/>
                <a:gd name="connsiteY0" fmla="*/ 0 h 327660"/>
                <a:gd name="connsiteX1" fmla="*/ 472440 w 640080"/>
                <a:gd name="connsiteY1" fmla="*/ 0 h 327660"/>
                <a:gd name="connsiteX2" fmla="*/ 640080 w 640080"/>
                <a:gd name="connsiteY2" fmla="*/ 163830 h 327660"/>
                <a:gd name="connsiteX3" fmla="*/ 472440 w 640080"/>
                <a:gd name="connsiteY3" fmla="*/ 327660 h 327660"/>
                <a:gd name="connsiteX4" fmla="*/ 0 w 640080"/>
                <a:gd name="connsiteY4" fmla="*/ 327660 h 327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0080" h="327660">
                  <a:moveTo>
                    <a:pt x="0" y="0"/>
                  </a:moveTo>
                  <a:lnTo>
                    <a:pt x="472440" y="0"/>
                  </a:lnTo>
                  <a:cubicBezTo>
                    <a:pt x="565025" y="0"/>
                    <a:pt x="640080" y="73349"/>
                    <a:pt x="640080" y="163830"/>
                  </a:cubicBezTo>
                  <a:cubicBezTo>
                    <a:pt x="640080" y="254311"/>
                    <a:pt x="565025" y="327660"/>
                    <a:pt x="472440" y="327660"/>
                  </a:cubicBezTo>
                  <a:lnTo>
                    <a:pt x="0" y="327660"/>
                  </a:lnTo>
                  <a:close/>
                </a:path>
              </a:pathLst>
            </a:cu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20" name="Text Box 39"/>
            <p:cNvSpPr txBox="1">
              <a:spLocks noChangeArrowheads="1"/>
            </p:cNvSpPr>
            <p:nvPr/>
          </p:nvSpPr>
          <p:spPr bwMode="auto">
            <a:xfrm>
              <a:off x="829751" y="426911"/>
              <a:ext cx="184145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  <a:defRPr/>
              </a:pPr>
              <a:r>
                <a:rPr lang="zh-TW" altLang="en-US" sz="2000" b="1" dirty="0" smtClean="0">
                  <a:solidFill>
                    <a:srgbClr val="8E6D48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資源</a:t>
              </a:r>
              <a:endParaRPr lang="en-US" altLang="zh-CN" sz="2000" b="1" dirty="0">
                <a:solidFill>
                  <a:srgbClr val="8E6D48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0" y="521062"/>
              <a:ext cx="188685" cy="393337"/>
            </a:xfrm>
            <a:prstGeom prst="rect">
              <a:avLst/>
            </a:pr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22" name="Text Box 39"/>
            <p:cNvSpPr txBox="1">
              <a:spLocks noChangeArrowheads="1"/>
            </p:cNvSpPr>
            <p:nvPr/>
          </p:nvSpPr>
          <p:spPr bwMode="auto">
            <a:xfrm>
              <a:off x="829751" y="764079"/>
              <a:ext cx="1694151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spcBef>
                  <a:spcPct val="0"/>
                </a:spcBef>
                <a:defRPr/>
              </a:pPr>
              <a:r>
                <a:rPr lang="en-US" altLang="zh-CN" sz="900" dirty="0">
                  <a:solidFill>
                    <a:srgbClr val="8E6D48"/>
                  </a:solidFill>
                  <a:latin typeface="+mj-lt"/>
                  <a:ea typeface="微软雅黑" panose="020B0503020204020204" pitchFamily="34" charset="-122"/>
                </a:rPr>
                <a:t>Collaborate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43208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3"/>
          <p:cNvSpPr/>
          <p:nvPr/>
        </p:nvSpPr>
        <p:spPr>
          <a:xfrm rot="16200000">
            <a:off x="1319214" y="1272319"/>
            <a:ext cx="1560513" cy="1411288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B99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54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55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Freeform 51"/>
          <p:cNvSpPr/>
          <p:nvPr/>
        </p:nvSpPr>
        <p:spPr>
          <a:xfrm rot="16200000">
            <a:off x="1320008" y="1358838"/>
            <a:ext cx="1558925" cy="1411288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B99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54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55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 Placeholder 3"/>
          <p:cNvSpPr txBox="1"/>
          <p:nvPr/>
        </p:nvSpPr>
        <p:spPr bwMode="auto">
          <a:xfrm>
            <a:off x="1839915" y="1648556"/>
            <a:ext cx="4016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28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859631" y="2842357"/>
            <a:ext cx="2514600" cy="196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TW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財團法人天主教聖母聖心會附設懷仁全人發展中心</a:t>
            </a:r>
            <a:endParaRPr 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文本框 15"/>
          <p:cNvSpPr txBox="1">
            <a:spLocks noChangeArrowheads="1"/>
          </p:cNvSpPr>
          <p:nvPr/>
        </p:nvSpPr>
        <p:spPr bwMode="auto">
          <a:xfrm>
            <a:off x="3754914" y="818293"/>
            <a:ext cx="7930991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服務內容：</a:t>
            </a:r>
            <a:endParaRPr lang="en-US" altLang="zh-TW" sz="3200" b="1" spc="3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個別或聯合諮商</a:t>
            </a:r>
            <a:r>
              <a:rPr lang="en-US" altLang="zh-TW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商談</a:t>
            </a:r>
            <a:endParaRPr lang="en-US" altLang="zh-TW" sz="3200" b="1" spc="3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子女會面交往會面</a:t>
            </a:r>
            <a:endParaRPr lang="en-US" altLang="zh-TW" sz="3200" b="1" spc="3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諮商輔導</a:t>
            </a:r>
            <a:endParaRPr lang="en-US" altLang="zh-TW" sz="3200" b="1" spc="3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親職教育課程</a:t>
            </a:r>
            <a:endParaRPr lang="en-US" altLang="zh-TW" sz="3200" b="1" spc="3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en-US" altLang="zh-TW" sz="3200" b="1" spc="3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聯絡人：呂心理師</a:t>
            </a:r>
            <a:endParaRPr lang="en-US" altLang="zh-TW" sz="3200" b="1" spc="3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連絡電話</a:t>
            </a:r>
            <a:r>
              <a:rPr lang="zh-TW" altLang="en-US" sz="3200" b="1" spc="300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02-2311-7155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地址：台北市中正區中山北路一段</a:t>
            </a:r>
            <a:r>
              <a:rPr lang="en-US" altLang="zh-TW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號</a:t>
            </a:r>
            <a:r>
              <a:rPr lang="en-US" altLang="zh-TW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　</a:t>
            </a:r>
            <a:endParaRPr lang="en-US" altLang="zh-TW" sz="3200" b="1" spc="3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　樓</a:t>
            </a:r>
            <a:r>
              <a:rPr lang="en-US" altLang="zh-TW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950</a:t>
            </a: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室</a:t>
            </a:r>
            <a:endParaRPr lang="en-US" altLang="zh-TW" sz="3200" b="1" spc="3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8" name="组合 13"/>
          <p:cNvGrpSpPr/>
          <p:nvPr/>
        </p:nvGrpSpPr>
        <p:grpSpPr>
          <a:xfrm>
            <a:off x="0" y="426911"/>
            <a:ext cx="2671204" cy="568000"/>
            <a:chOff x="0" y="426911"/>
            <a:chExt cx="2671204" cy="568000"/>
          </a:xfrm>
        </p:grpSpPr>
        <p:sp>
          <p:nvSpPr>
            <p:cNvPr id="19" name="任意多边形 14"/>
            <p:cNvSpPr/>
            <p:nvPr/>
          </p:nvSpPr>
          <p:spPr>
            <a:xfrm>
              <a:off x="243569" y="521062"/>
              <a:ext cx="537482" cy="393337"/>
            </a:xfrm>
            <a:custGeom>
              <a:avLst/>
              <a:gdLst>
                <a:gd name="connsiteX0" fmla="*/ 0 w 640080"/>
                <a:gd name="connsiteY0" fmla="*/ 0 h 327660"/>
                <a:gd name="connsiteX1" fmla="*/ 472440 w 640080"/>
                <a:gd name="connsiteY1" fmla="*/ 0 h 327660"/>
                <a:gd name="connsiteX2" fmla="*/ 640080 w 640080"/>
                <a:gd name="connsiteY2" fmla="*/ 163830 h 327660"/>
                <a:gd name="connsiteX3" fmla="*/ 472440 w 640080"/>
                <a:gd name="connsiteY3" fmla="*/ 327660 h 327660"/>
                <a:gd name="connsiteX4" fmla="*/ 0 w 640080"/>
                <a:gd name="connsiteY4" fmla="*/ 327660 h 327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0080" h="327660">
                  <a:moveTo>
                    <a:pt x="0" y="0"/>
                  </a:moveTo>
                  <a:lnTo>
                    <a:pt x="472440" y="0"/>
                  </a:lnTo>
                  <a:cubicBezTo>
                    <a:pt x="565025" y="0"/>
                    <a:pt x="640080" y="73349"/>
                    <a:pt x="640080" y="163830"/>
                  </a:cubicBezTo>
                  <a:cubicBezTo>
                    <a:pt x="640080" y="254311"/>
                    <a:pt x="565025" y="327660"/>
                    <a:pt x="472440" y="327660"/>
                  </a:cubicBezTo>
                  <a:lnTo>
                    <a:pt x="0" y="327660"/>
                  </a:lnTo>
                  <a:close/>
                </a:path>
              </a:pathLst>
            </a:cu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20" name="Text Box 39"/>
            <p:cNvSpPr txBox="1">
              <a:spLocks noChangeArrowheads="1"/>
            </p:cNvSpPr>
            <p:nvPr/>
          </p:nvSpPr>
          <p:spPr bwMode="auto">
            <a:xfrm>
              <a:off x="829751" y="426911"/>
              <a:ext cx="184145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  <a:defRPr/>
              </a:pPr>
              <a:r>
                <a:rPr lang="zh-TW" altLang="en-US" sz="2000" b="1" dirty="0" smtClean="0">
                  <a:solidFill>
                    <a:srgbClr val="8E6D48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資源</a:t>
              </a:r>
              <a:endParaRPr lang="en-US" altLang="zh-CN" sz="2000" b="1" dirty="0">
                <a:solidFill>
                  <a:srgbClr val="8E6D48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0" y="521062"/>
              <a:ext cx="188685" cy="393337"/>
            </a:xfrm>
            <a:prstGeom prst="rect">
              <a:avLst/>
            </a:pr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22" name="Text Box 39"/>
            <p:cNvSpPr txBox="1">
              <a:spLocks noChangeArrowheads="1"/>
            </p:cNvSpPr>
            <p:nvPr/>
          </p:nvSpPr>
          <p:spPr bwMode="auto">
            <a:xfrm>
              <a:off x="829751" y="764079"/>
              <a:ext cx="1694151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spcBef>
                  <a:spcPct val="0"/>
                </a:spcBef>
                <a:defRPr/>
              </a:pPr>
              <a:r>
                <a:rPr lang="en-US" altLang="zh-CN" sz="900" dirty="0">
                  <a:solidFill>
                    <a:srgbClr val="8E6D48"/>
                  </a:solidFill>
                  <a:latin typeface="+mj-lt"/>
                  <a:ea typeface="微软雅黑" panose="020B0503020204020204" pitchFamily="34" charset="-122"/>
                </a:rPr>
                <a:t>Collaborate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05532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0"/>
          <p:cNvSpPr/>
          <p:nvPr/>
        </p:nvSpPr>
        <p:spPr>
          <a:xfrm rot="16200000">
            <a:off x="1315243" y="1360425"/>
            <a:ext cx="1560513" cy="1403350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5B88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54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55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Freeform 44"/>
          <p:cNvSpPr/>
          <p:nvPr/>
        </p:nvSpPr>
        <p:spPr>
          <a:xfrm rot="16200000">
            <a:off x="1319212" y="1273906"/>
            <a:ext cx="1560513" cy="1411288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82B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54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55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 Placeholder 3"/>
          <p:cNvSpPr txBox="1"/>
          <p:nvPr/>
        </p:nvSpPr>
        <p:spPr bwMode="auto">
          <a:xfrm>
            <a:off x="1828800" y="1650599"/>
            <a:ext cx="40075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TW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altLang="zh-CN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859631" y="2842357"/>
            <a:ext cx="2338387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TW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社團法人台灣家族系統排列協會</a:t>
            </a:r>
            <a:endParaRPr lang="en-US" altLang="zh-TW" sz="36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文本框 15"/>
          <p:cNvSpPr txBox="1">
            <a:spLocks noChangeArrowheads="1"/>
          </p:cNvSpPr>
          <p:nvPr/>
        </p:nvSpPr>
        <p:spPr bwMode="auto">
          <a:xfrm>
            <a:off x="3754914" y="818293"/>
            <a:ext cx="7930991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服務內容：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個別或聯合諮商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商談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諮詢輔導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zh-TW" altLang="en-US" sz="3200" b="1" spc="300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親職教育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其他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聯絡人：黃文琪小姐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連絡電話：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0976050679(LINE)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地址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：新北市金山區山城路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90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巷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45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號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　　</a:t>
            </a:r>
            <a:r>
              <a:rPr lang="en-US" altLang="zh-TW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樓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8" name="组合 13"/>
          <p:cNvGrpSpPr/>
          <p:nvPr/>
        </p:nvGrpSpPr>
        <p:grpSpPr>
          <a:xfrm>
            <a:off x="0" y="426911"/>
            <a:ext cx="2671204" cy="568000"/>
            <a:chOff x="0" y="426911"/>
            <a:chExt cx="2671204" cy="568000"/>
          </a:xfrm>
        </p:grpSpPr>
        <p:sp>
          <p:nvSpPr>
            <p:cNvPr id="9" name="任意多边形 14"/>
            <p:cNvSpPr/>
            <p:nvPr/>
          </p:nvSpPr>
          <p:spPr>
            <a:xfrm>
              <a:off x="243569" y="521062"/>
              <a:ext cx="537482" cy="393337"/>
            </a:xfrm>
            <a:custGeom>
              <a:avLst/>
              <a:gdLst>
                <a:gd name="connsiteX0" fmla="*/ 0 w 640080"/>
                <a:gd name="connsiteY0" fmla="*/ 0 h 327660"/>
                <a:gd name="connsiteX1" fmla="*/ 472440 w 640080"/>
                <a:gd name="connsiteY1" fmla="*/ 0 h 327660"/>
                <a:gd name="connsiteX2" fmla="*/ 640080 w 640080"/>
                <a:gd name="connsiteY2" fmla="*/ 163830 h 327660"/>
                <a:gd name="connsiteX3" fmla="*/ 472440 w 640080"/>
                <a:gd name="connsiteY3" fmla="*/ 327660 h 327660"/>
                <a:gd name="connsiteX4" fmla="*/ 0 w 640080"/>
                <a:gd name="connsiteY4" fmla="*/ 327660 h 327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0080" h="327660">
                  <a:moveTo>
                    <a:pt x="0" y="0"/>
                  </a:moveTo>
                  <a:lnTo>
                    <a:pt x="472440" y="0"/>
                  </a:lnTo>
                  <a:cubicBezTo>
                    <a:pt x="565025" y="0"/>
                    <a:pt x="640080" y="73349"/>
                    <a:pt x="640080" y="163830"/>
                  </a:cubicBezTo>
                  <a:cubicBezTo>
                    <a:pt x="640080" y="254311"/>
                    <a:pt x="565025" y="327660"/>
                    <a:pt x="472440" y="327660"/>
                  </a:cubicBezTo>
                  <a:lnTo>
                    <a:pt x="0" y="327660"/>
                  </a:lnTo>
                  <a:close/>
                </a:path>
              </a:pathLst>
            </a:cu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10" name="Text Box 39"/>
            <p:cNvSpPr txBox="1">
              <a:spLocks noChangeArrowheads="1"/>
            </p:cNvSpPr>
            <p:nvPr/>
          </p:nvSpPr>
          <p:spPr bwMode="auto">
            <a:xfrm>
              <a:off x="829751" y="426911"/>
              <a:ext cx="184145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  <a:defRPr/>
              </a:pPr>
              <a:r>
                <a:rPr lang="zh-TW" altLang="en-US" sz="2000" b="1" dirty="0" smtClean="0">
                  <a:solidFill>
                    <a:srgbClr val="8E6D48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資源</a:t>
              </a:r>
              <a:endParaRPr lang="en-US" altLang="zh-CN" sz="2000" b="1" dirty="0">
                <a:solidFill>
                  <a:srgbClr val="8E6D48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0" y="521062"/>
              <a:ext cx="188685" cy="393337"/>
            </a:xfrm>
            <a:prstGeom prst="rect">
              <a:avLst/>
            </a:pr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13" name="Text Box 39"/>
            <p:cNvSpPr txBox="1">
              <a:spLocks noChangeArrowheads="1"/>
            </p:cNvSpPr>
            <p:nvPr/>
          </p:nvSpPr>
          <p:spPr bwMode="auto">
            <a:xfrm>
              <a:off x="829751" y="764079"/>
              <a:ext cx="1694151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spcBef>
                  <a:spcPct val="0"/>
                </a:spcBef>
                <a:defRPr/>
              </a:pPr>
              <a:r>
                <a:rPr lang="en-US" altLang="zh-CN" sz="900" dirty="0">
                  <a:solidFill>
                    <a:srgbClr val="8E6D48"/>
                  </a:solidFill>
                  <a:latin typeface="+mj-lt"/>
                  <a:ea typeface="微软雅黑" panose="020B0503020204020204" pitchFamily="34" charset="-122"/>
                </a:rPr>
                <a:t>Collaborate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9635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3"/>
          <p:cNvSpPr/>
          <p:nvPr/>
        </p:nvSpPr>
        <p:spPr>
          <a:xfrm rot="16200000">
            <a:off x="1319214" y="1272319"/>
            <a:ext cx="1560513" cy="1411288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B99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54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55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Freeform 51"/>
          <p:cNvSpPr/>
          <p:nvPr/>
        </p:nvSpPr>
        <p:spPr>
          <a:xfrm rot="16200000">
            <a:off x="1320008" y="1358838"/>
            <a:ext cx="1558925" cy="1411288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B99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7541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55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 Placeholder 3"/>
          <p:cNvSpPr txBox="1"/>
          <p:nvPr/>
        </p:nvSpPr>
        <p:spPr bwMode="auto">
          <a:xfrm>
            <a:off x="1839915" y="1649012"/>
            <a:ext cx="40075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729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</a:t>
            </a:r>
            <a:r>
              <a:rPr lang="en-US" altLang="zh-TW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859631" y="2842357"/>
            <a:ext cx="2514600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TW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映盛社會工作師事務所</a:t>
            </a:r>
            <a:endParaRPr lang="en-US" altLang="zh-TW" sz="32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文本框 15"/>
          <p:cNvSpPr txBox="1">
            <a:spLocks noChangeArrowheads="1"/>
          </p:cNvSpPr>
          <p:nvPr/>
        </p:nvSpPr>
        <p:spPr bwMode="auto">
          <a:xfrm>
            <a:off x="3754914" y="818293"/>
            <a:ext cx="7930991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服務內容：</a:t>
            </a:r>
            <a:endParaRPr lang="en-US" altLang="zh-TW" sz="3200" b="1" spc="300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TW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個別關懷或輔導</a:t>
            </a:r>
            <a:endParaRPr lang="en-US" altLang="zh-TW" sz="3200" b="1" spc="3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（到宅或約定地點一對一關懷或會談）</a:t>
            </a:r>
            <a:r>
              <a:rPr lang="en-US" altLang="zh-TW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監督</a:t>
            </a:r>
            <a:r>
              <a:rPr lang="zh-TW" altLang="en-US" sz="3200" b="1" spc="300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會面</a:t>
            </a:r>
            <a:endParaRPr lang="en-US" altLang="zh-TW" sz="3200" b="1" spc="300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（由社工員至約定地或至事務所進行）</a:t>
            </a:r>
            <a:endParaRPr lang="en-US" altLang="zh-TW" sz="3200" b="1" spc="3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en-US" altLang="zh-TW" sz="3200" b="1" spc="3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聯絡人：張社工督導</a:t>
            </a:r>
            <a:endParaRPr lang="en-US" altLang="zh-TW" sz="3200" b="1" spc="3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連絡電話</a:t>
            </a:r>
            <a:r>
              <a:rPr lang="zh-TW" altLang="en-US" sz="3200" b="1" spc="300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0978-069128(LINE)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地址：新北市林口區中北三街</a:t>
            </a:r>
            <a:r>
              <a:rPr lang="en-US" altLang="zh-TW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305</a:t>
            </a:r>
            <a:r>
              <a:rPr lang="zh-TW" altLang="en-US" sz="3200" b="1" spc="3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號</a:t>
            </a:r>
            <a:endParaRPr lang="en-US" altLang="zh-TW" sz="3200" b="1" spc="3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8" name="组合 13"/>
          <p:cNvGrpSpPr/>
          <p:nvPr/>
        </p:nvGrpSpPr>
        <p:grpSpPr>
          <a:xfrm>
            <a:off x="0" y="426911"/>
            <a:ext cx="2671204" cy="568000"/>
            <a:chOff x="0" y="426911"/>
            <a:chExt cx="2671204" cy="568000"/>
          </a:xfrm>
        </p:grpSpPr>
        <p:sp>
          <p:nvSpPr>
            <p:cNvPr id="9" name="任意多边形 14"/>
            <p:cNvSpPr/>
            <p:nvPr/>
          </p:nvSpPr>
          <p:spPr>
            <a:xfrm>
              <a:off x="243569" y="521062"/>
              <a:ext cx="537482" cy="393337"/>
            </a:xfrm>
            <a:custGeom>
              <a:avLst/>
              <a:gdLst>
                <a:gd name="connsiteX0" fmla="*/ 0 w 640080"/>
                <a:gd name="connsiteY0" fmla="*/ 0 h 327660"/>
                <a:gd name="connsiteX1" fmla="*/ 472440 w 640080"/>
                <a:gd name="connsiteY1" fmla="*/ 0 h 327660"/>
                <a:gd name="connsiteX2" fmla="*/ 640080 w 640080"/>
                <a:gd name="connsiteY2" fmla="*/ 163830 h 327660"/>
                <a:gd name="connsiteX3" fmla="*/ 472440 w 640080"/>
                <a:gd name="connsiteY3" fmla="*/ 327660 h 327660"/>
                <a:gd name="connsiteX4" fmla="*/ 0 w 640080"/>
                <a:gd name="connsiteY4" fmla="*/ 327660 h 327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0080" h="327660">
                  <a:moveTo>
                    <a:pt x="0" y="0"/>
                  </a:moveTo>
                  <a:lnTo>
                    <a:pt x="472440" y="0"/>
                  </a:lnTo>
                  <a:cubicBezTo>
                    <a:pt x="565025" y="0"/>
                    <a:pt x="640080" y="73349"/>
                    <a:pt x="640080" y="163830"/>
                  </a:cubicBezTo>
                  <a:cubicBezTo>
                    <a:pt x="640080" y="254311"/>
                    <a:pt x="565025" y="327660"/>
                    <a:pt x="472440" y="327660"/>
                  </a:cubicBezTo>
                  <a:lnTo>
                    <a:pt x="0" y="327660"/>
                  </a:lnTo>
                  <a:close/>
                </a:path>
              </a:pathLst>
            </a:cu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10" name="Text Box 39"/>
            <p:cNvSpPr txBox="1">
              <a:spLocks noChangeArrowheads="1"/>
            </p:cNvSpPr>
            <p:nvPr/>
          </p:nvSpPr>
          <p:spPr bwMode="auto">
            <a:xfrm>
              <a:off x="829751" y="426911"/>
              <a:ext cx="184145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  <a:defRPr/>
              </a:pPr>
              <a:r>
                <a:rPr lang="zh-TW" altLang="en-US" sz="2000" b="1" dirty="0" smtClean="0">
                  <a:solidFill>
                    <a:srgbClr val="8E6D48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資源</a:t>
              </a:r>
              <a:endParaRPr lang="en-US" altLang="zh-CN" sz="2000" b="1" dirty="0">
                <a:solidFill>
                  <a:srgbClr val="8E6D48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0" y="521062"/>
              <a:ext cx="188685" cy="393337"/>
            </a:xfrm>
            <a:prstGeom prst="rect">
              <a:avLst/>
            </a:prstGeom>
            <a:solidFill>
              <a:srgbClr val="8E6D48"/>
            </a:solidFill>
            <a:ln>
              <a:solidFill>
                <a:srgbClr val="8E6D4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E6D48"/>
                </a:solidFill>
              </a:endParaRPr>
            </a:p>
          </p:txBody>
        </p:sp>
        <p:sp>
          <p:nvSpPr>
            <p:cNvPr id="12" name="Text Box 39"/>
            <p:cNvSpPr txBox="1">
              <a:spLocks noChangeArrowheads="1"/>
            </p:cNvSpPr>
            <p:nvPr/>
          </p:nvSpPr>
          <p:spPr bwMode="auto">
            <a:xfrm>
              <a:off x="829751" y="764079"/>
              <a:ext cx="1694151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spcBef>
                  <a:spcPct val="0"/>
                </a:spcBef>
                <a:defRPr/>
              </a:pPr>
              <a:r>
                <a:rPr lang="en-US" altLang="zh-CN" sz="900" dirty="0">
                  <a:solidFill>
                    <a:srgbClr val="8E6D48"/>
                  </a:solidFill>
                  <a:latin typeface="+mj-lt"/>
                  <a:ea typeface="微软雅黑" panose="020B0503020204020204" pitchFamily="34" charset="-122"/>
                </a:rPr>
                <a:t>Collaborate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86464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1406" cy="6858000"/>
          </a:xfrm>
          <a:prstGeom prst="rect">
            <a:avLst/>
          </a:prstGeom>
        </p:spPr>
      </p:pic>
      <p:sp>
        <p:nvSpPr>
          <p:cNvPr id="4" name="文本框 15"/>
          <p:cNvSpPr txBox="1">
            <a:spLocks noChangeArrowheads="1"/>
          </p:cNvSpPr>
          <p:nvPr/>
        </p:nvSpPr>
        <p:spPr bwMode="auto">
          <a:xfrm>
            <a:off x="7086009" y="3073271"/>
            <a:ext cx="426779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3200" b="1" spc="300" dirty="0" smtClean="0">
                <a:solidFill>
                  <a:srgbClr val="8E6D4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謝謝社安網上每個人，撐起一個個家。</a:t>
            </a:r>
            <a:endParaRPr lang="en-US" altLang="zh-TW" sz="3200" b="1" spc="300" dirty="0" smtClean="0">
              <a:solidFill>
                <a:srgbClr val="8E6D4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14331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734</TotalTime>
  <Words>705</Words>
  <Application>Microsoft Office PowerPoint</Application>
  <PresentationFormat>寬螢幕</PresentationFormat>
  <Paragraphs>123</Paragraphs>
  <Slides>13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13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27" baseType="lpstr">
      <vt:lpstr>等线</vt:lpstr>
      <vt:lpstr>等线 Light</vt:lpstr>
      <vt:lpstr>Eras Light ITC</vt:lpstr>
      <vt:lpstr>微软雅黑</vt:lpstr>
      <vt:lpstr>宋体</vt:lpstr>
      <vt:lpstr>幼圆</vt:lpstr>
      <vt:lpstr>张海山锐谐体</vt:lpstr>
      <vt:lpstr>微軟正黑體</vt:lpstr>
      <vt:lpstr>新細明體</vt:lpstr>
      <vt:lpstr>Arial</vt:lpstr>
      <vt:lpstr>Calibri</vt:lpstr>
      <vt:lpstr>Calibri Light</vt:lpstr>
      <vt:lpstr>Wingdings</vt:lpstr>
      <vt:lpstr>Office 主题​​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Administrator</cp:lastModifiedBy>
  <cp:revision>179</cp:revision>
  <dcterms:created xsi:type="dcterms:W3CDTF">2016-09-11T10:28:00Z</dcterms:created>
  <dcterms:modified xsi:type="dcterms:W3CDTF">2021-10-28T07:07:29Z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